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7" r:id="rId5"/>
    <p:sldId id="259" r:id="rId6"/>
    <p:sldId id="258" r:id="rId7"/>
    <p:sldId id="260" r:id="rId8"/>
    <p:sldId id="261" r:id="rId9"/>
    <p:sldId id="268" r:id="rId10"/>
    <p:sldId id="262" r:id="rId11"/>
    <p:sldId id="263" r:id="rId12"/>
    <p:sldId id="264" r:id="rId13"/>
    <p:sldId id="265" r:id="rId14"/>
    <p:sldId id="266"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5A24"/>
    <a:srgbClr val="14A0C8"/>
    <a:srgbClr val="F6A800"/>
    <a:srgbClr val="00A89C"/>
    <a:srgbClr val="97BF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04C376-3A74-8087-A725-68E5F0765E5F}" v="5" dt="2024-07-29T09:10:08.9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3" d="100"/>
          <a:sy n="63" d="100"/>
        </p:scale>
        <p:origin x="804"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EDF - Matthieu MARCUCCI" userId="S::matthieu.marcucci@eedf.fr::afa9f725-3ad3-4924-b040-741f9566e051" providerId="AD" clId="Web-{0604C376-3A74-8087-A725-68E5F0765E5F}"/>
    <pc:docChg chg="modSld">
      <pc:chgData name="EEDF - Matthieu MARCUCCI" userId="S::matthieu.marcucci@eedf.fr::afa9f725-3ad3-4924-b040-741f9566e051" providerId="AD" clId="Web-{0604C376-3A74-8087-A725-68E5F0765E5F}" dt="2024-07-29T09:10:08.555" v="3" actId="20577"/>
      <pc:docMkLst>
        <pc:docMk/>
      </pc:docMkLst>
      <pc:sldChg chg="modSp">
        <pc:chgData name="EEDF - Matthieu MARCUCCI" userId="S::matthieu.marcucci@eedf.fr::afa9f725-3ad3-4924-b040-741f9566e051" providerId="AD" clId="Web-{0604C376-3A74-8087-A725-68E5F0765E5F}" dt="2024-07-29T09:10:08.555" v="3" actId="20577"/>
        <pc:sldMkLst>
          <pc:docMk/>
          <pc:sldMk cId="3933567367" sldId="265"/>
        </pc:sldMkLst>
        <pc:spChg chg="mod">
          <ac:chgData name="EEDF - Matthieu MARCUCCI" userId="S::matthieu.marcucci@eedf.fr::afa9f725-3ad3-4924-b040-741f9566e051" providerId="AD" clId="Web-{0604C376-3A74-8087-A725-68E5F0765E5F}" dt="2024-07-29T09:10:08.555" v="3" actId="20577"/>
          <ac:spMkLst>
            <pc:docMk/>
            <pc:sldMk cId="3933567367" sldId="265"/>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237672" y="3537530"/>
            <a:ext cx="9144000" cy="1173161"/>
          </a:xfrm>
        </p:spPr>
        <p:txBody>
          <a:bodyPr anchor="b"/>
          <a:lstStyle>
            <a:lvl1pPr algn="ctr">
              <a:defRPr sz="6000">
                <a:solidFill>
                  <a:srgbClr val="F6A800"/>
                </a:solidFill>
                <a:latin typeface="DK Lemon Yellow Sun" panose="02000000000000000000" pitchFamily="50" charset="0"/>
              </a:defRPr>
            </a:lvl1pPr>
          </a:lstStyle>
          <a:p>
            <a:r>
              <a:rPr lang="fr-FR"/>
              <a:t>Modifiez le style du titre</a:t>
            </a:r>
            <a:endParaRPr lang="fr-FR" dirty="0"/>
          </a:p>
        </p:txBody>
      </p:sp>
      <p:pic>
        <p:nvPicPr>
          <p:cNvPr id="7" name="Image 3" descr="Image 3"/>
          <p:cNvPicPr>
            <a:picLocks noChangeAspect="1"/>
          </p:cNvPicPr>
          <p:nvPr userDrawn="1"/>
        </p:nvPicPr>
        <p:blipFill>
          <a:blip r:embed="rId2"/>
          <a:stretch>
            <a:fillRect/>
          </a:stretch>
        </p:blipFill>
        <p:spPr>
          <a:xfrm>
            <a:off x="4852721" y="363981"/>
            <a:ext cx="2394197" cy="2523537"/>
          </a:xfrm>
          <a:prstGeom prst="rect">
            <a:avLst/>
          </a:prstGeom>
          <a:ln w="12700">
            <a:miter lim="400000"/>
          </a:ln>
        </p:spPr>
      </p:pic>
      <p:pic>
        <p:nvPicPr>
          <p:cNvPr id="8" name="Image 2" descr="Image 2"/>
          <p:cNvPicPr>
            <a:picLocks noChangeAspect="1"/>
          </p:cNvPicPr>
          <p:nvPr userDrawn="1"/>
        </p:nvPicPr>
        <p:blipFill>
          <a:blip r:embed="rId3"/>
          <a:stretch>
            <a:fillRect/>
          </a:stretch>
        </p:blipFill>
        <p:spPr>
          <a:xfrm>
            <a:off x="1237672" y="5059155"/>
            <a:ext cx="9400216" cy="1479757"/>
          </a:xfrm>
          <a:prstGeom prst="rect">
            <a:avLst/>
          </a:prstGeom>
          <a:ln w="12700">
            <a:miter lim="400000"/>
          </a:ln>
        </p:spPr>
      </p:pic>
    </p:spTree>
    <p:extLst>
      <p:ext uri="{BB962C8B-B14F-4D97-AF65-F5344CB8AC3E}">
        <p14:creationId xmlns:p14="http://schemas.microsoft.com/office/powerpoint/2010/main" val="27339771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97BF0D"/>
                </a:solidFill>
                <a:latin typeface="DK Lemon Yellow Sun" panose="02000000000000000000" pitchFamily="50" charset="0"/>
              </a:defRPr>
            </a:lvl1pPr>
          </a:lstStyle>
          <a:p>
            <a:r>
              <a:rPr lang="fr-FR"/>
              <a:t>Modifiez le style du titre</a:t>
            </a:r>
            <a:endParaRPr lang="fr-FR" dirty="0"/>
          </a:p>
        </p:txBody>
      </p:sp>
      <p:sp>
        <p:nvSpPr>
          <p:cNvPr id="3" name="Espace réservé du contenu 2"/>
          <p:cNvSpPr>
            <a:spLocks noGrp="1"/>
          </p:cNvSpPr>
          <p:nvPr>
            <p:ph idx="1"/>
          </p:nvPr>
        </p:nvSpPr>
        <p:spPr/>
        <p:txBody>
          <a:bodyPr/>
          <a:lstStyle>
            <a:lvl1pPr>
              <a:defRPr>
                <a:latin typeface="Vista Slab OT Book" panose="02060504030204060204" pitchFamily="18" charset="0"/>
              </a:defRPr>
            </a:lvl1pPr>
            <a:lvl2pPr>
              <a:defRPr>
                <a:latin typeface="Vista Slab OT Book" panose="02060504030204060204" pitchFamily="18" charset="0"/>
              </a:defRPr>
            </a:lvl2pPr>
            <a:lvl3pPr>
              <a:defRPr>
                <a:latin typeface="Vista Slab OT Book" panose="02060504030204060204" pitchFamily="18" charset="0"/>
              </a:defRPr>
            </a:lvl3pPr>
            <a:lvl4pPr>
              <a:defRPr>
                <a:latin typeface="Vista Slab OT Book" panose="02060504030204060204" pitchFamily="18" charset="0"/>
              </a:defRPr>
            </a:lvl4pPr>
            <a:lvl5pPr>
              <a:defRPr>
                <a:latin typeface="Vista Slab OT Book" panose="02060504030204060204" pitchFamily="18" charset="0"/>
              </a:defRPr>
            </a:lvl5pPr>
          </a:lstStyle>
          <a:p>
            <a:pPr lvl="0"/>
            <a:r>
              <a:rPr lang="fr-FR"/>
              <a:t>Modifier les styles du texte du masque</a:t>
            </a: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Tree>
    <p:extLst>
      <p:ext uri="{BB962C8B-B14F-4D97-AF65-F5344CB8AC3E}">
        <p14:creationId xmlns:p14="http://schemas.microsoft.com/office/powerpoint/2010/main" val="4174676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5"/>
                </a:solidFill>
                <a:latin typeface="DK Lemon Yellow Sun" panose="02000000000000000000" pitchFamily="50" charset="0"/>
              </a:defRPr>
            </a:lvl1pPr>
          </a:lstStyle>
          <a:p>
            <a:r>
              <a:rPr lang="fr-FR"/>
              <a:t>Modifiez le style du titre</a:t>
            </a:r>
            <a:endParaRPr lang="fr-FR" dirty="0"/>
          </a:p>
        </p:txBody>
      </p:sp>
      <p:sp>
        <p:nvSpPr>
          <p:cNvPr id="3" name="Espace réservé du contenu 2"/>
          <p:cNvSpPr>
            <a:spLocks noGrp="1"/>
          </p:cNvSpPr>
          <p:nvPr>
            <p:ph idx="1"/>
          </p:nvPr>
        </p:nvSpPr>
        <p:spPr/>
        <p:txBody>
          <a:bodyPr/>
          <a:lstStyle>
            <a:lvl1pPr>
              <a:defRPr>
                <a:latin typeface="Vista Slab OT Book" panose="02060504030204060204" pitchFamily="18" charset="0"/>
              </a:defRPr>
            </a:lvl1pPr>
            <a:lvl2pPr>
              <a:defRPr>
                <a:latin typeface="Vista Slab OT Book" panose="02060504030204060204" pitchFamily="18" charset="0"/>
              </a:defRPr>
            </a:lvl2pPr>
            <a:lvl3pPr>
              <a:defRPr>
                <a:latin typeface="Vista Slab OT Book" panose="02060504030204060204" pitchFamily="18" charset="0"/>
              </a:defRPr>
            </a:lvl3pPr>
            <a:lvl4pPr>
              <a:defRPr>
                <a:latin typeface="Vista Slab OT Book" panose="02060504030204060204" pitchFamily="18" charset="0"/>
              </a:defRPr>
            </a:lvl4pPr>
            <a:lvl5pPr>
              <a:defRPr>
                <a:latin typeface="Vista Slab OT Book" panose="02060504030204060204" pitchFamily="18" charset="0"/>
              </a:defRPr>
            </a:lvl5pPr>
          </a:lstStyle>
          <a:p>
            <a:pPr lvl="0"/>
            <a:r>
              <a:rPr lang="fr-FR"/>
              <a:t>Modifier les styles du texte du masque</a:t>
            </a:r>
          </a:p>
        </p:txBody>
      </p:sp>
    </p:spTree>
    <p:extLst>
      <p:ext uri="{BB962C8B-B14F-4D97-AF65-F5344CB8AC3E}">
        <p14:creationId xmlns:p14="http://schemas.microsoft.com/office/powerpoint/2010/main" val="3538696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2022765"/>
            <a:ext cx="10515600" cy="1708447"/>
          </a:xfrm>
        </p:spPr>
        <p:txBody>
          <a:bodyPr anchor="b"/>
          <a:lstStyle>
            <a:lvl1pPr>
              <a:defRPr sz="6000">
                <a:latin typeface="DK Lemon Yellow Sun" panose="02000000000000000000" pitchFamily="50" charset="0"/>
              </a:defRPr>
            </a:lvl1pPr>
          </a:lstStyle>
          <a:p>
            <a:r>
              <a:rPr lang="fr-FR"/>
              <a:t>Modifiez le style du titre</a:t>
            </a:r>
            <a:endParaRPr lang="fr-FR" dirty="0"/>
          </a:p>
        </p:txBody>
      </p:sp>
      <p:sp>
        <p:nvSpPr>
          <p:cNvPr id="3" name="Espace réservé du texte 2"/>
          <p:cNvSpPr>
            <a:spLocks noGrp="1"/>
          </p:cNvSpPr>
          <p:nvPr>
            <p:ph type="body" idx="1"/>
          </p:nvPr>
        </p:nvSpPr>
        <p:spPr>
          <a:xfrm>
            <a:off x="831850" y="3822845"/>
            <a:ext cx="10515600" cy="1500187"/>
          </a:xfrm>
        </p:spPr>
        <p:txBody>
          <a:bodyPr/>
          <a:lstStyle>
            <a:lvl1pPr marL="0" indent="0">
              <a:buNone/>
              <a:defRPr sz="2400">
                <a:solidFill>
                  <a:schemeClr val="tx1">
                    <a:tint val="75000"/>
                  </a:schemeClr>
                </a:solidFill>
                <a:latin typeface="Vista Slab OT Book" panose="020605040302040602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Tree>
    <p:extLst>
      <p:ext uri="{BB962C8B-B14F-4D97-AF65-F5344CB8AC3E}">
        <p14:creationId xmlns:p14="http://schemas.microsoft.com/office/powerpoint/2010/main" val="451199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atin typeface="DK Lemon Yellow Sun" panose="02000000000000000000" pitchFamily="50" charset="0"/>
              </a:defRPr>
            </a:lvl1pPr>
          </a:lstStyle>
          <a:p>
            <a:r>
              <a:rPr lang="fr-FR"/>
              <a:t>Modifiez le style du titre</a:t>
            </a:r>
            <a:endParaRPr lang="fr-FR" dirty="0"/>
          </a:p>
        </p:txBody>
      </p:sp>
      <p:sp>
        <p:nvSpPr>
          <p:cNvPr id="9" name="Espace réservé pour une image  8"/>
          <p:cNvSpPr>
            <a:spLocks noGrp="1"/>
          </p:cNvSpPr>
          <p:nvPr>
            <p:ph type="pic" sz="quarter" idx="10"/>
          </p:nvPr>
        </p:nvSpPr>
        <p:spPr>
          <a:xfrm>
            <a:off x="1219200" y="2225675"/>
            <a:ext cx="10002838" cy="3398838"/>
          </a:xfrm>
        </p:spPr>
        <p:txBody>
          <a:bodyPr/>
          <a:lstStyle/>
          <a:p>
            <a:r>
              <a:rPr lang="fr-FR"/>
              <a:t>Cliquez sur l'icône pour ajouter une image</a:t>
            </a:r>
          </a:p>
        </p:txBody>
      </p:sp>
      <p:pic>
        <p:nvPicPr>
          <p:cNvPr id="10" name="Imag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Tree>
    <p:extLst>
      <p:ext uri="{BB962C8B-B14F-4D97-AF65-F5344CB8AC3E}">
        <p14:creationId xmlns:p14="http://schemas.microsoft.com/office/powerpoint/2010/main" val="1509909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atin typeface="DK Lemon Yellow Sun" panose="02000000000000000000" pitchFamily="50" charset="0"/>
              </a:defRPr>
            </a:lvl1pPr>
          </a:lstStyle>
          <a:p>
            <a:r>
              <a:rPr lang="fr-FR"/>
              <a:t>Modifiez le style du titre</a:t>
            </a:r>
            <a:endParaRPr lang="fr-FR" dirty="0"/>
          </a:p>
        </p:txBody>
      </p:sp>
      <p:sp>
        <p:nvSpPr>
          <p:cNvPr id="7" name="Espace réservé du graphique 6"/>
          <p:cNvSpPr>
            <a:spLocks noGrp="1"/>
          </p:cNvSpPr>
          <p:nvPr>
            <p:ph type="chart" sz="quarter" idx="13"/>
          </p:nvPr>
        </p:nvSpPr>
        <p:spPr>
          <a:xfrm>
            <a:off x="838200" y="2005013"/>
            <a:ext cx="10515600" cy="3979862"/>
          </a:xfrm>
        </p:spPr>
        <p:txBody>
          <a:bodyPr/>
          <a:lstStyle/>
          <a:p>
            <a:r>
              <a:rPr lang="fr-FR"/>
              <a:t>Cliquez sur l'icône pour ajouter un graphique</a:t>
            </a:r>
          </a:p>
        </p:txBody>
      </p:sp>
      <p:pic>
        <p:nvPicPr>
          <p:cNvPr id="8" name="Imag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Tree>
    <p:extLst>
      <p:ext uri="{BB962C8B-B14F-4D97-AF65-F5344CB8AC3E}">
        <p14:creationId xmlns:p14="http://schemas.microsoft.com/office/powerpoint/2010/main" val="288316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
        <p:nvSpPr>
          <p:cNvPr id="6" name="Titre 1"/>
          <p:cNvSpPr>
            <a:spLocks noGrp="1"/>
          </p:cNvSpPr>
          <p:nvPr>
            <p:ph type="title"/>
          </p:nvPr>
        </p:nvSpPr>
        <p:spPr>
          <a:xfrm>
            <a:off x="3268518" y="2212398"/>
            <a:ext cx="5654963" cy="1325563"/>
          </a:xfrm>
        </p:spPr>
        <p:txBody>
          <a:bodyPr/>
          <a:lstStyle>
            <a:lvl1pPr algn="ctr">
              <a:defRPr>
                <a:latin typeface="DK Lemon Yellow Sun" panose="02000000000000000000" pitchFamily="50" charset="0"/>
              </a:defRPr>
            </a:lvl1pPr>
          </a:lstStyle>
          <a:p>
            <a:r>
              <a:rPr lang="fr-FR"/>
              <a:t>Modifiez le style du titre</a:t>
            </a:r>
            <a:endParaRPr lang="fr-FR" dirty="0"/>
          </a:p>
        </p:txBody>
      </p:sp>
      <p:pic>
        <p:nvPicPr>
          <p:cNvPr id="7" name="Imag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1168" y="2788781"/>
            <a:ext cx="1801372" cy="338329"/>
          </a:xfrm>
          <a:prstGeom prst="rect">
            <a:avLst/>
          </a:prstGeom>
        </p:spPr>
      </p:pic>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9499459" y="2706014"/>
            <a:ext cx="1801372" cy="338329"/>
          </a:xfrm>
          <a:prstGeom prst="rect">
            <a:avLst/>
          </a:prstGeom>
        </p:spPr>
      </p:pic>
    </p:spTree>
    <p:extLst>
      <p:ext uri="{BB962C8B-B14F-4D97-AF65-F5344CB8AC3E}">
        <p14:creationId xmlns:p14="http://schemas.microsoft.com/office/powerpoint/2010/main" val="1861892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3390489" y="490254"/>
            <a:ext cx="5206465" cy="1325563"/>
          </a:xfrm>
        </p:spPr>
        <p:txBody>
          <a:bodyPr/>
          <a:lstStyle>
            <a:lvl1pPr algn="ctr">
              <a:defRPr>
                <a:solidFill>
                  <a:schemeClr val="accent5"/>
                </a:solidFill>
              </a:defRPr>
            </a:lvl1pPr>
          </a:lstStyle>
          <a:p>
            <a:r>
              <a:rPr lang="fr-FR"/>
              <a:t>Modifiez le style du titre</a:t>
            </a:r>
          </a:p>
        </p:txBody>
      </p:sp>
      <p:sp>
        <p:nvSpPr>
          <p:cNvPr id="4" name="Espace réservé du contenu 2"/>
          <p:cNvSpPr>
            <a:spLocks noGrp="1"/>
          </p:cNvSpPr>
          <p:nvPr>
            <p:ph idx="1"/>
          </p:nvPr>
        </p:nvSpPr>
        <p:spPr>
          <a:xfrm>
            <a:off x="784441" y="2175308"/>
            <a:ext cx="4692333" cy="3397719"/>
          </a:xfrm>
        </p:spPr>
        <p:txBody>
          <a:bodyPr/>
          <a:lstStyle>
            <a:lvl1pPr>
              <a:defRPr sz="3200">
                <a:latin typeface="Vista Slab OT Book" panose="02060504030204060204" pitchFamily="18" charset="0"/>
              </a:defRPr>
            </a:lvl1pPr>
            <a:lvl2pPr>
              <a:defRPr sz="2800">
                <a:latin typeface="Vista Slab OT Book" panose="02060504030204060204" pitchFamily="18" charset="0"/>
              </a:defRPr>
            </a:lvl2pPr>
            <a:lvl3pPr>
              <a:defRPr sz="2400">
                <a:latin typeface="Vista Slab OT Book" panose="02060504030204060204" pitchFamily="18" charset="0"/>
              </a:defRPr>
            </a:lvl3pPr>
            <a:lvl4pPr>
              <a:defRPr sz="2000">
                <a:latin typeface="Vista Slab OT Book" panose="02060504030204060204" pitchFamily="18" charset="0"/>
              </a:defRPr>
            </a:lvl4pPr>
            <a:lvl5pPr>
              <a:defRPr sz="2000">
                <a:latin typeface="Vista Slab OT Book" panose="02060504030204060204" pitchFamily="18" charset="0"/>
              </a:defRPr>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contenu 2"/>
          <p:cNvSpPr>
            <a:spLocks noGrp="1"/>
          </p:cNvSpPr>
          <p:nvPr>
            <p:ph idx="10"/>
          </p:nvPr>
        </p:nvSpPr>
        <p:spPr>
          <a:xfrm>
            <a:off x="6538744" y="2175310"/>
            <a:ext cx="4692333" cy="3397718"/>
          </a:xfrm>
        </p:spPr>
        <p:txBody>
          <a:bodyPr/>
          <a:lstStyle>
            <a:lvl1pPr>
              <a:defRPr sz="3200">
                <a:latin typeface="Vista Slab OT Book" panose="02060504030204060204" pitchFamily="18" charset="0"/>
              </a:defRPr>
            </a:lvl1pPr>
            <a:lvl2pPr>
              <a:defRPr sz="2800">
                <a:latin typeface="Vista Slab OT Book" panose="02060504030204060204" pitchFamily="18" charset="0"/>
              </a:defRPr>
            </a:lvl2pPr>
            <a:lvl3pPr>
              <a:defRPr sz="2400">
                <a:latin typeface="Vista Slab OT Book" panose="02060504030204060204" pitchFamily="18" charset="0"/>
              </a:defRPr>
            </a:lvl3pPr>
            <a:lvl4pPr>
              <a:defRPr sz="2000">
                <a:latin typeface="Vista Slab OT Book" panose="02060504030204060204" pitchFamily="18" charset="0"/>
              </a:defRPr>
            </a:lvl4pPr>
            <a:lvl5pPr>
              <a:defRPr sz="2000">
                <a:latin typeface="Vista Slab OT Book" panose="02060504030204060204" pitchFamily="18" charset="0"/>
              </a:defRPr>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50158" y="5932518"/>
            <a:ext cx="4486429" cy="734970"/>
          </a:xfrm>
          <a:prstGeom prst="rect">
            <a:avLst/>
          </a:prstGeom>
        </p:spPr>
      </p:pic>
    </p:spTree>
    <p:extLst>
      <p:ext uri="{BB962C8B-B14F-4D97-AF65-F5344CB8AC3E}">
        <p14:creationId xmlns:p14="http://schemas.microsoft.com/office/powerpoint/2010/main" val="2831154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784441" y="669999"/>
            <a:ext cx="4692333" cy="1325563"/>
          </a:xfrm>
        </p:spPr>
        <p:txBody>
          <a:bodyPr/>
          <a:lstStyle>
            <a:lvl1pPr algn="ctr">
              <a:defRPr>
                <a:solidFill>
                  <a:srgbClr val="F6A800"/>
                </a:solidFill>
              </a:defRPr>
            </a:lvl1pPr>
          </a:lstStyle>
          <a:p>
            <a:r>
              <a:rPr lang="fr-FR"/>
              <a:t>Modifiez le style du titre</a:t>
            </a:r>
            <a:endParaRPr lang="fr-FR" dirty="0"/>
          </a:p>
        </p:txBody>
      </p:sp>
      <p:sp>
        <p:nvSpPr>
          <p:cNvPr id="4" name="Espace réservé du contenu 2"/>
          <p:cNvSpPr>
            <a:spLocks noGrp="1"/>
          </p:cNvSpPr>
          <p:nvPr>
            <p:ph idx="1"/>
          </p:nvPr>
        </p:nvSpPr>
        <p:spPr>
          <a:xfrm>
            <a:off x="784441" y="2175308"/>
            <a:ext cx="4692333" cy="3397719"/>
          </a:xfrm>
        </p:spPr>
        <p:txBody>
          <a:bodyPr/>
          <a:lstStyle>
            <a:lvl1pPr>
              <a:defRPr sz="3200">
                <a:latin typeface="Vista Slab OT Book" panose="02060504030204060204" pitchFamily="18" charset="0"/>
              </a:defRPr>
            </a:lvl1pPr>
            <a:lvl2pPr>
              <a:defRPr sz="2800">
                <a:latin typeface="Vista Slab OT Book" panose="02060504030204060204" pitchFamily="18" charset="0"/>
              </a:defRPr>
            </a:lvl2pPr>
            <a:lvl3pPr>
              <a:defRPr sz="2400">
                <a:latin typeface="Vista Slab OT Book" panose="02060504030204060204" pitchFamily="18" charset="0"/>
              </a:defRPr>
            </a:lvl3pPr>
            <a:lvl4pPr>
              <a:defRPr sz="2000">
                <a:latin typeface="Vista Slab OT Book" panose="02060504030204060204" pitchFamily="18" charset="0"/>
              </a:defRPr>
            </a:lvl4pPr>
            <a:lvl5pPr>
              <a:defRPr sz="2000">
                <a:latin typeface="Vista Slab OT Book" panose="02060504030204060204" pitchFamily="18" charset="0"/>
              </a:defRPr>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contenu 2"/>
          <p:cNvSpPr>
            <a:spLocks noGrp="1"/>
          </p:cNvSpPr>
          <p:nvPr>
            <p:ph idx="10"/>
          </p:nvPr>
        </p:nvSpPr>
        <p:spPr>
          <a:xfrm>
            <a:off x="6538744" y="2175310"/>
            <a:ext cx="4692333" cy="3397718"/>
          </a:xfrm>
        </p:spPr>
        <p:txBody>
          <a:bodyPr/>
          <a:lstStyle>
            <a:lvl1pPr>
              <a:defRPr sz="3200">
                <a:latin typeface="Vista Slab OT Book" panose="02060504030204060204" pitchFamily="18" charset="0"/>
              </a:defRPr>
            </a:lvl1pPr>
            <a:lvl2pPr>
              <a:defRPr sz="2800">
                <a:latin typeface="Vista Slab OT Book" panose="02060504030204060204" pitchFamily="18" charset="0"/>
              </a:defRPr>
            </a:lvl2pPr>
            <a:lvl3pPr>
              <a:defRPr sz="2400">
                <a:latin typeface="Vista Slab OT Book" panose="02060504030204060204" pitchFamily="18" charset="0"/>
              </a:defRPr>
            </a:lvl3pPr>
            <a:lvl4pPr>
              <a:defRPr sz="2000">
                <a:latin typeface="Vista Slab OT Book" panose="02060504030204060204" pitchFamily="18" charset="0"/>
              </a:defRPr>
            </a:lvl4pPr>
            <a:lvl5pPr>
              <a:defRPr sz="2000">
                <a:latin typeface="Vista Slab OT Book" panose="02060504030204060204" pitchFamily="18" charset="0"/>
              </a:defRPr>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3" name="Imag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5047" y="5965913"/>
            <a:ext cx="617547" cy="610233"/>
          </a:xfrm>
          <a:prstGeom prst="rect">
            <a:avLst/>
          </a:prstGeom>
        </p:spPr>
      </p:pic>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52346" y="5965913"/>
            <a:ext cx="655512" cy="612255"/>
          </a:xfrm>
          <a:prstGeom prst="rect">
            <a:avLst/>
          </a:prstGeom>
        </p:spPr>
      </p:pic>
      <p:pic>
        <p:nvPicPr>
          <p:cNvPr id="9" name="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836182" y="6016577"/>
            <a:ext cx="858975" cy="559569"/>
          </a:xfrm>
          <a:prstGeom prst="rect">
            <a:avLst/>
          </a:prstGeom>
        </p:spPr>
      </p:pic>
      <p:pic>
        <p:nvPicPr>
          <p:cNvPr id="10" name="Image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00279" y="6010292"/>
            <a:ext cx="572636" cy="565854"/>
          </a:xfrm>
          <a:prstGeom prst="rect">
            <a:avLst/>
          </a:prstGeom>
        </p:spPr>
      </p:pic>
      <p:pic>
        <p:nvPicPr>
          <p:cNvPr id="11" name="Imag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2497" y="6033575"/>
            <a:ext cx="560593" cy="542571"/>
          </a:xfrm>
          <a:prstGeom prst="rect">
            <a:avLst/>
          </a:prstGeom>
        </p:spPr>
      </p:pic>
      <p:pic>
        <p:nvPicPr>
          <p:cNvPr id="12" name="Image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639783" y="6015763"/>
            <a:ext cx="885525" cy="560383"/>
          </a:xfrm>
          <a:prstGeom prst="rect">
            <a:avLst/>
          </a:prstGeom>
        </p:spPr>
      </p:pic>
      <p:pic>
        <p:nvPicPr>
          <p:cNvPr id="13" name="Image 12"/>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330104" y="6033575"/>
            <a:ext cx="672962" cy="557955"/>
          </a:xfrm>
          <a:prstGeom prst="rect">
            <a:avLst/>
          </a:prstGeom>
        </p:spPr>
      </p:pic>
      <p:sp>
        <p:nvSpPr>
          <p:cNvPr id="16" name="Titre 1"/>
          <p:cNvSpPr txBox="1">
            <a:spLocks/>
          </p:cNvSpPr>
          <p:nvPr userDrawn="1"/>
        </p:nvSpPr>
        <p:spPr>
          <a:xfrm>
            <a:off x="6538744" y="669998"/>
            <a:ext cx="469233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F6A800"/>
                </a:solidFill>
                <a:latin typeface="DK Lemon Yellow Sun" panose="02000000000000000000" pitchFamily="50" charset="0"/>
                <a:ea typeface="+mj-ea"/>
                <a:cs typeface="+mj-cs"/>
              </a:defRPr>
            </a:lvl1pPr>
          </a:lstStyle>
          <a:p>
            <a:r>
              <a:rPr lang="fr-FR" dirty="0"/>
              <a:t>Modifiez le style du titre</a:t>
            </a:r>
          </a:p>
        </p:txBody>
      </p:sp>
    </p:spTree>
    <p:extLst>
      <p:ext uri="{BB962C8B-B14F-4D97-AF65-F5344CB8AC3E}">
        <p14:creationId xmlns:p14="http://schemas.microsoft.com/office/powerpoint/2010/main" val="3278143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6" name="Espace réservé du texte 2"/>
          <p:cNvSpPr>
            <a:spLocks noGrp="1"/>
          </p:cNvSpPr>
          <p:nvPr>
            <p:ph type="body" idx="1"/>
          </p:nvPr>
        </p:nvSpPr>
        <p:spPr>
          <a:xfrm>
            <a:off x="838200" y="904154"/>
            <a:ext cx="10515600" cy="4822391"/>
          </a:xfrm>
        </p:spPr>
        <p:txBody>
          <a:bodyPr/>
          <a:lstStyle>
            <a:lvl1pPr marL="0" indent="0">
              <a:buNone/>
              <a:defRPr sz="2400">
                <a:solidFill>
                  <a:schemeClr val="tx1">
                    <a:tint val="75000"/>
                  </a:schemeClr>
                </a:solidFill>
                <a:latin typeface="Vista Slab OT Book" panose="020605040302040602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Tree>
    <p:extLst>
      <p:ext uri="{BB962C8B-B14F-4D97-AF65-F5344CB8AC3E}">
        <p14:creationId xmlns:p14="http://schemas.microsoft.com/office/powerpoint/2010/main" val="3226454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normAutofit/>
          </a:bodyPr>
          <a:lstStyle>
            <a:lvl1pPr>
              <a:defRPr sz="5400">
                <a:latin typeface="DK Lemon Yellow Sun" panose="02000000000000000000" pitchFamily="50" charset="0"/>
              </a:defRPr>
            </a:lvl1pPr>
          </a:lstStyle>
          <a:p>
            <a:r>
              <a:rPr lang="fr-FR"/>
              <a:t>Modifiez le style du titre</a:t>
            </a:r>
            <a:endParaRPr lang="fr-FR" dirty="0"/>
          </a:p>
        </p:txBody>
      </p:sp>
      <p:sp>
        <p:nvSpPr>
          <p:cNvPr id="3" name="Espace réservé du texte 2"/>
          <p:cNvSpPr>
            <a:spLocks noGrp="1"/>
          </p:cNvSpPr>
          <p:nvPr>
            <p:ph type="body" idx="1"/>
          </p:nvPr>
        </p:nvSpPr>
        <p:spPr>
          <a:xfrm>
            <a:off x="839788" y="1681163"/>
            <a:ext cx="5157787" cy="823912"/>
          </a:xfrm>
        </p:spPr>
        <p:txBody>
          <a:bodyPr anchor="b">
            <a:normAutofit/>
          </a:bodyPr>
          <a:lstStyle>
            <a:lvl1pPr marL="0" indent="0">
              <a:buNone/>
              <a:defRPr sz="2000" b="1">
                <a:latin typeface="Vista Slab OT Bold" panose="0206080403020406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350780"/>
          </a:xfrm>
        </p:spPr>
        <p:txBody>
          <a:bodyPr/>
          <a:lstStyle>
            <a:lvl1pPr>
              <a:defRPr>
                <a:latin typeface="Vista Slab OT Book" panose="02060504030204060204" pitchFamily="18" charset="0"/>
              </a:defRPr>
            </a:lvl1pPr>
            <a:lvl2pPr>
              <a:defRPr>
                <a:latin typeface="Vista Slab OT Book" panose="02060504030204060204" pitchFamily="18" charset="0"/>
              </a:defRPr>
            </a:lvl2pPr>
            <a:lvl3pPr>
              <a:defRPr>
                <a:latin typeface="Vista Slab OT Book" panose="02060504030204060204" pitchFamily="18" charset="0"/>
              </a:defRPr>
            </a:lvl3pPr>
            <a:lvl4pPr>
              <a:defRPr>
                <a:latin typeface="Vista Slab OT Book" panose="02060504030204060204" pitchFamily="18" charset="0"/>
              </a:defRPr>
            </a:lvl4pPr>
            <a:lvl5pPr>
              <a:defRPr>
                <a:latin typeface="Vista Slab OT Book" panose="02060504030204060204" pitchFamily="18"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p:cNvSpPr>
            <a:spLocks noGrp="1"/>
          </p:cNvSpPr>
          <p:nvPr>
            <p:ph type="body" sz="quarter" idx="3"/>
          </p:nvPr>
        </p:nvSpPr>
        <p:spPr>
          <a:xfrm>
            <a:off x="6172200" y="1681163"/>
            <a:ext cx="5183188" cy="823912"/>
          </a:xfrm>
        </p:spPr>
        <p:txBody>
          <a:bodyPr anchor="b">
            <a:normAutofit/>
          </a:bodyPr>
          <a:lstStyle>
            <a:lvl1pPr marL="0" indent="0">
              <a:buNone/>
              <a:defRPr sz="2000" b="1">
                <a:latin typeface="Vista Slab OT Bold" panose="0206080403020406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350780"/>
          </a:xfrm>
        </p:spPr>
        <p:txBody>
          <a:bodyPr/>
          <a:lstStyle>
            <a:lvl1pPr>
              <a:defRPr>
                <a:latin typeface="Vista Slab OT Book" panose="02060504030204060204" pitchFamily="18" charset="0"/>
              </a:defRPr>
            </a:lvl1pPr>
            <a:lvl2pPr>
              <a:defRPr>
                <a:latin typeface="Vista Slab OT Book" panose="02060504030204060204" pitchFamily="18" charset="0"/>
              </a:defRPr>
            </a:lvl2pPr>
            <a:lvl3pPr>
              <a:defRPr>
                <a:latin typeface="Vista Slab OT Book" panose="02060504030204060204" pitchFamily="18" charset="0"/>
              </a:defRPr>
            </a:lvl3pPr>
            <a:lvl4pPr>
              <a:defRPr>
                <a:latin typeface="Vista Slab OT Book" panose="02060504030204060204" pitchFamily="18" charset="0"/>
              </a:defRPr>
            </a:lvl4pPr>
            <a:lvl5pPr>
              <a:defRPr>
                <a:latin typeface="Vista Slab OT Book" panose="02060504030204060204" pitchFamily="18"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10" name="Imag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Tree>
    <p:extLst>
      <p:ext uri="{BB962C8B-B14F-4D97-AF65-F5344CB8AC3E}">
        <p14:creationId xmlns:p14="http://schemas.microsoft.com/office/powerpoint/2010/main" val="590450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atin typeface="DK Lemon Yellow Sun" panose="02000000000000000000" pitchFamily="50" charset="0"/>
              </a:defRPr>
            </a:lvl1pPr>
          </a:lstStyle>
          <a:p>
            <a:r>
              <a:rPr lang="fr-FR"/>
              <a:t>Modifiez le style du titre</a:t>
            </a:r>
            <a:endParaRPr lang="fr-FR" dirty="0"/>
          </a:p>
        </p:txBody>
      </p:sp>
      <p:sp>
        <p:nvSpPr>
          <p:cNvPr id="3" name="Espace réservé du contenu 2"/>
          <p:cNvSpPr>
            <a:spLocks noGrp="1"/>
          </p:cNvSpPr>
          <p:nvPr>
            <p:ph idx="1"/>
          </p:nvPr>
        </p:nvSpPr>
        <p:spPr>
          <a:xfrm>
            <a:off x="5183188" y="987425"/>
            <a:ext cx="6172200" cy="4873625"/>
          </a:xfrm>
        </p:spPr>
        <p:txBody>
          <a:bodyPr/>
          <a:lstStyle>
            <a:lvl1pPr>
              <a:defRPr sz="3200">
                <a:latin typeface="Vista Slab OT Book" panose="02060504030204060204" pitchFamily="18" charset="0"/>
              </a:defRPr>
            </a:lvl1pPr>
            <a:lvl2pPr>
              <a:defRPr sz="2800">
                <a:latin typeface="Vista Slab OT Book" panose="02060504030204060204" pitchFamily="18" charset="0"/>
              </a:defRPr>
            </a:lvl2pPr>
            <a:lvl3pPr>
              <a:defRPr sz="2400">
                <a:latin typeface="Vista Slab OT Book" panose="02060504030204060204" pitchFamily="18" charset="0"/>
              </a:defRPr>
            </a:lvl3pPr>
            <a:lvl4pPr>
              <a:defRPr sz="2000">
                <a:latin typeface="Vista Slab OT Book" panose="02060504030204060204" pitchFamily="18" charset="0"/>
              </a:defRPr>
            </a:lvl4pPr>
            <a:lvl5pPr>
              <a:defRPr sz="2000">
                <a:latin typeface="Vista Slab OT Book" panose="02060504030204060204" pitchFamily="18" charset="0"/>
              </a:defRPr>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atin typeface="Vista Slab OT Book" panose="020605040302040602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pic>
        <p:nvPicPr>
          <p:cNvPr id="8" name="Imag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Tree>
    <p:extLst>
      <p:ext uri="{BB962C8B-B14F-4D97-AF65-F5344CB8AC3E}">
        <p14:creationId xmlns:p14="http://schemas.microsoft.com/office/powerpoint/2010/main" val="2324904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pic>
        <p:nvPicPr>
          <p:cNvPr id="8" name="Imag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Tree>
    <p:extLst>
      <p:ext uri="{BB962C8B-B14F-4D97-AF65-F5344CB8AC3E}">
        <p14:creationId xmlns:p14="http://schemas.microsoft.com/office/powerpoint/2010/main" val="233766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a:xfrm>
            <a:off x="838200" y="1825625"/>
            <a:ext cx="10515600" cy="4122593"/>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Tree>
    <p:extLst>
      <p:ext uri="{BB962C8B-B14F-4D97-AF65-F5344CB8AC3E}">
        <p14:creationId xmlns:p14="http://schemas.microsoft.com/office/powerpoint/2010/main" val="1372667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555384"/>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555384"/>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4983" r="231" b="5612"/>
          <a:stretch/>
        </p:blipFill>
        <p:spPr>
          <a:xfrm>
            <a:off x="0" y="6040577"/>
            <a:ext cx="12192000" cy="812798"/>
          </a:xfrm>
          <a:prstGeom prst="rect">
            <a:avLst/>
          </a:prstGeom>
        </p:spPr>
      </p:pic>
    </p:spTree>
    <p:extLst>
      <p:ext uri="{BB962C8B-B14F-4D97-AF65-F5344CB8AC3E}">
        <p14:creationId xmlns:p14="http://schemas.microsoft.com/office/powerpoint/2010/main" val="3515480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69010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1" r:id="rId4"/>
    <p:sldLayoutId id="2147483652" r:id="rId5"/>
    <p:sldLayoutId id="2147483654" r:id="rId6"/>
    <p:sldLayoutId id="2147483655" r:id="rId7"/>
    <p:sldLayoutId id="2147483662" r:id="rId8"/>
    <p:sldLayoutId id="2147483663" r:id="rId9"/>
    <p:sldLayoutId id="2147483660" r:id="rId10"/>
    <p:sldLayoutId id="2147483653"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4400" kern="1200">
          <a:solidFill>
            <a:schemeClr val="tx1"/>
          </a:solidFill>
          <a:latin typeface="DK Lemon Yellow Sun" panose="02000000000000000000"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ista Slab OT Book" panose="0206050403020406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ista Slab OT Book" panose="0206050403020406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ista Slab OT Book" panose="0206050403020406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s://galilee.eedf.fr/seafile/lib/54f92e88-7a3a-4783-95b3-cf1fa08a3198/file/8%20Annexes%20/Formalit%C3%A9%20de%20cr%C3%A9ation%20d'un%20SIRET%20pour%20une%20SLA%20(3).pdf" TargetMode="External"/><Relationship Id="rId2" Type="http://schemas.openxmlformats.org/officeDocument/2006/relationships/hyperlink" Target="https://www.cfe.urssaf.fr/saisiepl/" TargetMode="Externa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hyperlink" Target="https://lecompteasso.associations.gouv.fr/" TargetMode="External"/><Relationship Id="rId2" Type="http://schemas.openxmlformats.org/officeDocument/2006/relationships/hyperlink" Target="http://www.associations.gouv.fr/fdva-fonctionnement-innovation-les-appels-a-projets-2022.html" TargetMode="Externa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hyperlink" Target="https://www.youtube.com/watch?v=oCxi_FIbXFg" TargetMode="External"/><Relationship Id="rId7" Type="http://schemas.openxmlformats.org/officeDocument/2006/relationships/image" Target="../media/image33.png"/><Relationship Id="rId2" Type="http://schemas.openxmlformats.org/officeDocument/2006/relationships/hyperlink" Target="https://www.youtube.com/watch?v=E1g99-IOe3w" TargetMode="Externa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hyperlink" Target="https://galilee.eedf.fr/seafile/library/54f92e88-7a3a-4783-95b3-cf1fa08a3198/Guide%20de%20la%20Mobilisation/9%20Grand%20Bivouac" TargetMode="External"/><Relationship Id="rId4" Type="http://schemas.openxmlformats.org/officeDocument/2006/relationships/hyperlink" Target="https://www.ac-aix-marseille.fr/media/23588/download"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hyperlink" Target="https://www.ac-aix-marseille.fr/media/23591/download" TargetMode="External"/><Relationship Id="rId7" Type="http://schemas.openxmlformats.org/officeDocument/2006/relationships/hyperlink" Target="mailto:yann.auffray@eedf.fr" TargetMode="External"/><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hyperlink" Target="mailto:fanette.guichard@eedf.fr" TargetMode="External"/><Relationship Id="rId5" Type="http://schemas.openxmlformats.org/officeDocument/2006/relationships/image" Target="../media/image37.png"/><Relationship Id="rId4" Type="http://schemas.openxmlformats.org/officeDocument/2006/relationships/hyperlink" Target="mailto:lilian.surroca@eedf.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3871357"/>
            <a:ext cx="9144000" cy="1173161"/>
          </a:xfrm>
        </p:spPr>
        <p:txBody>
          <a:bodyPr>
            <a:normAutofit fontScale="90000"/>
          </a:bodyPr>
          <a:lstStyle/>
          <a:p>
            <a:r>
              <a:rPr lang="fr-FR" dirty="0">
                <a:latin typeface="DK Lemon Yellow Sun"/>
              </a:rPr>
              <a:t>Demande de subvention FDVA          </a:t>
            </a:r>
            <a:r>
              <a:rPr lang="fr-FR" sz="4400" dirty="0">
                <a:latin typeface="DK Lemon Yellow Sun"/>
              </a:rPr>
              <a:t>Tout ce qu’il faut savoir</a:t>
            </a:r>
            <a:endParaRPr lang="fr-FR" sz="4400" dirty="0"/>
          </a:p>
        </p:txBody>
      </p:sp>
      <p:pic>
        <p:nvPicPr>
          <p:cNvPr id="5" name="Image 4">
            <a:extLst>
              <a:ext uri="{FF2B5EF4-FFF2-40B4-BE49-F238E27FC236}">
                <a16:creationId xmlns:a16="http://schemas.microsoft.com/office/drawing/2014/main" id="{413D9D0F-CC32-EB0E-9E5C-6CC55C7021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38752" y="0"/>
            <a:ext cx="2313056" cy="3281681"/>
          </a:xfrm>
          <a:prstGeom prst="rect">
            <a:avLst/>
          </a:prstGeom>
        </p:spPr>
      </p:pic>
    </p:spTree>
    <p:extLst>
      <p:ext uri="{BB962C8B-B14F-4D97-AF65-F5344CB8AC3E}">
        <p14:creationId xmlns:p14="http://schemas.microsoft.com/office/powerpoint/2010/main" val="1792458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a:t>Il nous faut une structure … Le </a:t>
            </a:r>
            <a:r>
              <a:rPr lang="fr-FR" sz="4000" dirty="0" err="1"/>
              <a:t>siret</a:t>
            </a:r>
            <a:r>
              <a:rPr lang="fr-FR" sz="4000" dirty="0"/>
              <a:t> c’est quoi ?  </a:t>
            </a:r>
            <a:endParaRPr lang="en-US" sz="4000" dirty="0"/>
          </a:p>
        </p:txBody>
      </p:sp>
      <p:sp>
        <p:nvSpPr>
          <p:cNvPr id="3" name="Espace réservé du contenu 2"/>
          <p:cNvSpPr>
            <a:spLocks noGrp="1"/>
          </p:cNvSpPr>
          <p:nvPr>
            <p:ph idx="1"/>
          </p:nvPr>
        </p:nvSpPr>
        <p:spPr>
          <a:xfrm>
            <a:off x="1504406" y="1591764"/>
            <a:ext cx="10515600" cy="4351338"/>
          </a:xfrm>
        </p:spPr>
        <p:txBody>
          <a:bodyPr>
            <a:normAutofit/>
          </a:bodyPr>
          <a:lstStyle/>
          <a:p>
            <a:pPr marL="0" indent="0">
              <a:buNone/>
            </a:pPr>
            <a:r>
              <a:rPr lang="fr-FR" sz="2400" dirty="0"/>
              <a:t>C’est un tas de numéros qui servent à nous identifier comme un établissement secondaire des EEDF vis-à-vis de l’administration. </a:t>
            </a:r>
          </a:p>
          <a:p>
            <a:pPr marL="0" indent="0">
              <a:buNone/>
            </a:pPr>
            <a:endParaRPr lang="fr-FR" sz="2400" dirty="0"/>
          </a:p>
          <a:p>
            <a:pPr marL="0" indent="0">
              <a:buNone/>
            </a:pPr>
            <a:r>
              <a:rPr lang="fr-FR" sz="2400" dirty="0"/>
              <a:t>Le numéro SIRET se compose de son numéro SIREN (les 9 premiers chiffres) suivi du NIC – pour Numéro Interne de Classement.</a:t>
            </a:r>
          </a:p>
          <a:p>
            <a:pPr marL="0" indent="0">
              <a:buNone/>
            </a:pPr>
            <a:endParaRPr lang="fr-FR" sz="2400" dirty="0"/>
          </a:p>
          <a:p>
            <a:pPr marL="0" indent="0">
              <a:buNone/>
            </a:pPr>
            <a:r>
              <a:rPr lang="fr-FR" sz="2400" dirty="0"/>
              <a:t>Pour les EEDF :</a:t>
            </a:r>
            <a:endParaRPr lang="fr-FR" sz="2400" dirty="0">
              <a:solidFill>
                <a:schemeClr val="accent4">
                  <a:lumMod val="60000"/>
                  <a:lumOff val="40000"/>
                </a:schemeClr>
              </a:solidFill>
            </a:endParaRPr>
          </a:p>
          <a:p>
            <a:pPr marL="0" indent="0">
              <a:buNone/>
            </a:pPr>
            <a:r>
              <a:rPr lang="fr-FR" sz="2400" dirty="0">
                <a:solidFill>
                  <a:schemeClr val="accent4">
                    <a:lumMod val="60000"/>
                    <a:lumOff val="40000"/>
                  </a:schemeClr>
                </a:solidFill>
              </a:rPr>
              <a:t>775 675 598 </a:t>
            </a:r>
            <a:r>
              <a:rPr lang="fr-FR" sz="2400" dirty="0"/>
              <a:t>xx xxx</a:t>
            </a:r>
          </a:p>
          <a:p>
            <a:pPr marL="0" indent="0">
              <a:buNone/>
            </a:pPr>
            <a:r>
              <a:rPr lang="fr-FR" sz="1800" dirty="0">
                <a:solidFill>
                  <a:schemeClr val="accent4">
                    <a:lumMod val="60000"/>
                    <a:lumOff val="40000"/>
                  </a:schemeClr>
                </a:solidFill>
              </a:rPr>
              <a:t>SIREN</a:t>
            </a:r>
            <a:r>
              <a:rPr lang="fr-FR" sz="2400" dirty="0"/>
              <a:t>             </a:t>
            </a:r>
            <a:r>
              <a:rPr lang="fr-FR" sz="1800" dirty="0"/>
              <a:t>NIC : les 5 numéros attribués à votre établissement </a:t>
            </a:r>
            <a:endParaRPr lang="en-US" sz="1800" dirty="0"/>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713" y="1591764"/>
            <a:ext cx="724974" cy="701668"/>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041" y="3959939"/>
            <a:ext cx="660317" cy="634495"/>
          </a:xfrm>
          <a:prstGeom prst="rect">
            <a:avLst/>
          </a:prstGeom>
        </p:spPr>
      </p:pic>
    </p:spTree>
    <p:extLst>
      <p:ext uri="{BB962C8B-B14F-4D97-AF65-F5344CB8AC3E}">
        <p14:creationId xmlns:p14="http://schemas.microsoft.com/office/powerpoint/2010/main" val="429036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Pourquoi avoir un </a:t>
            </a:r>
            <a:r>
              <a:rPr lang="fr-FR" dirty="0" err="1"/>
              <a:t>siret</a:t>
            </a:r>
            <a:r>
              <a:rPr lang="fr-FR" dirty="0"/>
              <a:t> ?</a:t>
            </a:r>
            <a:endParaRPr lang="en-US" dirty="0"/>
          </a:p>
        </p:txBody>
      </p:sp>
      <p:sp>
        <p:nvSpPr>
          <p:cNvPr id="5" name="Espace réservé du contenu 4"/>
          <p:cNvSpPr>
            <a:spLocks noGrp="1"/>
          </p:cNvSpPr>
          <p:nvPr>
            <p:ph idx="1"/>
          </p:nvPr>
        </p:nvSpPr>
        <p:spPr>
          <a:xfrm>
            <a:off x="1384662" y="1591231"/>
            <a:ext cx="10358847" cy="4365432"/>
          </a:xfrm>
        </p:spPr>
        <p:txBody>
          <a:bodyPr>
            <a:normAutofit/>
          </a:bodyPr>
          <a:lstStyle/>
          <a:p>
            <a:pPr marL="0" indent="0">
              <a:buNone/>
            </a:pPr>
            <a:r>
              <a:rPr lang="fr-FR" sz="2400" dirty="0"/>
              <a:t>Le SIRET est pareil à une pièce d’identité, il vous servira pour plein de démarches :</a:t>
            </a:r>
          </a:p>
          <a:p>
            <a:pPr marL="0" indent="0">
              <a:buNone/>
            </a:pPr>
            <a:endParaRPr lang="fr-FR" sz="2400" dirty="0"/>
          </a:p>
          <a:p>
            <a:pPr marL="0" indent="0">
              <a:buNone/>
            </a:pPr>
            <a:r>
              <a:rPr lang="fr-FR" sz="2400" dirty="0"/>
              <a:t>Différents dispositifs d’aides et subventions publics : CAF-PSO,</a:t>
            </a:r>
          </a:p>
          <a:p>
            <a:pPr marL="0" indent="0">
              <a:buNone/>
            </a:pPr>
            <a:r>
              <a:rPr lang="fr-FR" sz="2400" dirty="0"/>
              <a:t>Subventions ( état, régionales, locales), entre autres.</a:t>
            </a:r>
          </a:p>
          <a:p>
            <a:pPr marL="0" indent="0">
              <a:buNone/>
            </a:pPr>
            <a:endParaRPr lang="fr-FR" sz="2400" dirty="0"/>
          </a:p>
          <a:p>
            <a:pPr marL="0" indent="0">
              <a:buNone/>
            </a:pPr>
            <a:r>
              <a:rPr lang="fr-FR" sz="2400" dirty="0"/>
              <a:t>Etablir des factures, devis.</a:t>
            </a:r>
          </a:p>
          <a:p>
            <a:pPr marL="0" indent="0">
              <a:buNone/>
            </a:pPr>
            <a:endParaRPr lang="fr-FR" sz="1900" dirty="0">
              <a:solidFill>
                <a:schemeClr val="accent4">
                  <a:lumMod val="60000"/>
                  <a:lumOff val="40000"/>
                </a:schemeClr>
              </a:solidFill>
            </a:endParaRPr>
          </a:p>
          <a:p>
            <a:pPr marL="0" indent="0">
              <a:buNone/>
            </a:pPr>
            <a:r>
              <a:rPr lang="fr-FR" sz="1900" dirty="0">
                <a:solidFill>
                  <a:srgbClr val="F05A24"/>
                </a:solidFill>
                <a:latin typeface="Vista Slab OT Bold" panose="02060804030204060204" pitchFamily="18" charset="0"/>
              </a:rPr>
              <a:t>Il est important que le nom de la structure et l’adresse indiqués dans le SIRET soient identiques à ceux mentionnés dans votre RIB.</a:t>
            </a:r>
            <a:endParaRPr lang="en-US" sz="1900" dirty="0">
              <a:solidFill>
                <a:srgbClr val="F05A24"/>
              </a:solidFill>
              <a:latin typeface="Vista Slab OT Bold" panose="02060804030204060204" pitchFamily="18" charset="0"/>
            </a:endParaRPr>
          </a:p>
        </p:txBody>
      </p:sp>
      <p:pic>
        <p:nvPicPr>
          <p:cNvPr id="9" name="Image 8"/>
          <p:cNvPicPr>
            <a:picLocks noChangeAspect="1"/>
          </p:cNvPicPr>
          <p:nvPr/>
        </p:nvPicPr>
        <p:blipFill>
          <a:blip r:embed="rId2"/>
          <a:stretch>
            <a:fillRect/>
          </a:stretch>
        </p:blipFill>
        <p:spPr>
          <a:xfrm>
            <a:off x="770025" y="1642970"/>
            <a:ext cx="341406" cy="707197"/>
          </a:xfrm>
          <a:prstGeom prst="rect">
            <a:avLst/>
          </a:prstGeom>
        </p:spPr>
      </p:pic>
      <p:pic>
        <p:nvPicPr>
          <p:cNvPr id="10" name="Image 9"/>
          <p:cNvPicPr>
            <a:picLocks noChangeAspect="1"/>
          </p:cNvPicPr>
          <p:nvPr/>
        </p:nvPicPr>
        <p:blipFill>
          <a:blip r:embed="rId3"/>
          <a:stretch>
            <a:fillRect/>
          </a:stretch>
        </p:blipFill>
        <p:spPr>
          <a:xfrm>
            <a:off x="716281" y="2942593"/>
            <a:ext cx="469433" cy="231668"/>
          </a:xfrm>
          <a:prstGeom prst="rect">
            <a:avLst/>
          </a:prstGeom>
        </p:spPr>
      </p:pic>
      <p:pic>
        <p:nvPicPr>
          <p:cNvPr id="11" name="Image 10"/>
          <p:cNvPicPr>
            <a:picLocks noChangeAspect="1"/>
          </p:cNvPicPr>
          <p:nvPr/>
        </p:nvPicPr>
        <p:blipFill>
          <a:blip r:embed="rId4"/>
          <a:stretch>
            <a:fillRect/>
          </a:stretch>
        </p:blipFill>
        <p:spPr>
          <a:xfrm>
            <a:off x="716281" y="4282956"/>
            <a:ext cx="469433" cy="237765"/>
          </a:xfrm>
          <a:prstGeom prst="rect">
            <a:avLst/>
          </a:prstGeom>
        </p:spPr>
      </p:pic>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0569" y="4994921"/>
            <a:ext cx="660317" cy="634495"/>
          </a:xfrm>
          <a:prstGeom prst="rect">
            <a:avLst/>
          </a:prstGeom>
        </p:spPr>
      </p:pic>
    </p:spTree>
    <p:extLst>
      <p:ext uri="{BB962C8B-B14F-4D97-AF65-F5344CB8AC3E}">
        <p14:creationId xmlns:p14="http://schemas.microsoft.com/office/powerpoint/2010/main" val="4039002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7002" y="217907"/>
            <a:ext cx="4244438" cy="983934"/>
          </a:xfrm>
        </p:spPr>
        <p:txBody>
          <a:bodyPr/>
          <a:lstStyle/>
          <a:p>
            <a:r>
              <a:rPr lang="fr-FR" dirty="0"/>
              <a:t>Comment faire ? </a:t>
            </a:r>
            <a:endParaRPr lang="en-US" dirty="0"/>
          </a:p>
        </p:txBody>
      </p:sp>
      <p:sp>
        <p:nvSpPr>
          <p:cNvPr id="3" name="Espace réservé du contenu 2"/>
          <p:cNvSpPr>
            <a:spLocks noGrp="1"/>
          </p:cNvSpPr>
          <p:nvPr>
            <p:ph idx="1"/>
          </p:nvPr>
        </p:nvSpPr>
        <p:spPr>
          <a:xfrm>
            <a:off x="1582782" y="1575185"/>
            <a:ext cx="10515600" cy="3941695"/>
          </a:xfrm>
        </p:spPr>
        <p:txBody>
          <a:bodyPr>
            <a:normAutofit fontScale="92500" lnSpcReduction="20000"/>
          </a:bodyPr>
          <a:lstStyle/>
          <a:p>
            <a:pPr marL="0" indent="0">
              <a:buNone/>
            </a:pPr>
            <a:r>
              <a:rPr lang="fr-FR" dirty="0"/>
              <a:t>Un clic :</a:t>
            </a:r>
          </a:p>
          <a:p>
            <a:pPr marL="0" indent="0">
              <a:buNone/>
            </a:pPr>
            <a:r>
              <a:rPr lang="fr-FR" dirty="0">
                <a:solidFill>
                  <a:schemeClr val="accent1">
                    <a:lumMod val="75000"/>
                  </a:schemeClr>
                </a:solidFill>
                <a:hlinkClick r:id="rId2"/>
              </a:rPr>
              <a:t>https://www.cfe.urssaf.fr/saisiepl/</a:t>
            </a:r>
            <a:r>
              <a:rPr lang="fr-FR" dirty="0">
                <a:solidFill>
                  <a:schemeClr val="accent1">
                    <a:lumMod val="75000"/>
                  </a:schemeClr>
                </a:solidFill>
              </a:rPr>
              <a:t>                              </a:t>
            </a:r>
          </a:p>
          <a:p>
            <a:pPr marL="0" indent="0">
              <a:buNone/>
            </a:pPr>
            <a:endParaRPr lang="fr-FR" dirty="0"/>
          </a:p>
          <a:p>
            <a:pPr marL="0" indent="0">
              <a:buNone/>
            </a:pPr>
            <a:r>
              <a:rPr lang="fr-FR" dirty="0"/>
              <a:t>10 minutes de remplissage du dossier.</a:t>
            </a:r>
          </a:p>
          <a:p>
            <a:pPr marL="0" indent="0">
              <a:buNone/>
            </a:pPr>
            <a:endParaRPr lang="fr-FR" dirty="0"/>
          </a:p>
          <a:p>
            <a:pPr marL="0" indent="0">
              <a:buNone/>
            </a:pPr>
            <a:r>
              <a:rPr lang="fr-FR" dirty="0"/>
              <a:t>Environ 1 semaine plus tard vous recevez la notification d’attribution de SIRET par la poste.</a:t>
            </a:r>
          </a:p>
          <a:p>
            <a:pPr marL="0" indent="0">
              <a:buNone/>
            </a:pPr>
            <a:endParaRPr lang="fr-FR" dirty="0"/>
          </a:p>
          <a:p>
            <a:pPr marL="0" indent="0">
              <a:buNone/>
            </a:pPr>
            <a:r>
              <a:rPr lang="fr-FR" sz="1900" dirty="0">
                <a:solidFill>
                  <a:srgbClr val="F05A24"/>
                </a:solidFill>
                <a:latin typeface="Vista Slab OT Bold" panose="02060804030204060204" pitchFamily="18" charset="0"/>
              </a:rPr>
              <a:t>Il est recommandé d’avoir votre pièce d’identité en format numérique pour l’annexer au moment de la demande.</a:t>
            </a:r>
          </a:p>
          <a:p>
            <a:pPr marL="0" indent="0">
              <a:buNone/>
            </a:pPr>
            <a:endParaRPr lang="fr-FR" dirty="0"/>
          </a:p>
          <a:p>
            <a:pPr marL="0" indent="0">
              <a:buNone/>
            </a:pPr>
            <a:endParaRPr lang="en-US" dirty="0"/>
          </a:p>
        </p:txBody>
      </p:sp>
      <p:pic>
        <p:nvPicPr>
          <p:cNvPr id="5" name="Image 4"/>
          <p:cNvPicPr>
            <a:picLocks noChangeAspect="1"/>
          </p:cNvPicPr>
          <p:nvPr/>
        </p:nvPicPr>
        <p:blipFill>
          <a:blip r:embed="rId3"/>
          <a:stretch>
            <a:fillRect/>
          </a:stretch>
        </p:blipFill>
        <p:spPr>
          <a:xfrm>
            <a:off x="643514" y="2692277"/>
            <a:ext cx="566977" cy="469433"/>
          </a:xfrm>
          <a:prstGeom prst="rect">
            <a:avLst/>
          </a:prstGeom>
        </p:spPr>
      </p:pic>
      <p:pic>
        <p:nvPicPr>
          <p:cNvPr id="6" name="Image 5"/>
          <p:cNvPicPr>
            <a:picLocks noChangeAspect="1"/>
          </p:cNvPicPr>
          <p:nvPr/>
        </p:nvPicPr>
        <p:blipFill>
          <a:blip r:embed="rId4"/>
          <a:stretch>
            <a:fillRect/>
          </a:stretch>
        </p:blipFill>
        <p:spPr>
          <a:xfrm>
            <a:off x="702738" y="3614321"/>
            <a:ext cx="475529" cy="463336"/>
          </a:xfrm>
          <a:prstGeom prst="rect">
            <a:avLst/>
          </a:prstGeom>
        </p:spPr>
      </p:pic>
      <p:pic>
        <p:nvPicPr>
          <p:cNvPr id="7" name="Image 6"/>
          <p:cNvPicPr>
            <a:picLocks noChangeAspect="1"/>
          </p:cNvPicPr>
          <p:nvPr/>
        </p:nvPicPr>
        <p:blipFill>
          <a:blip r:embed="rId5"/>
          <a:stretch>
            <a:fillRect/>
          </a:stretch>
        </p:blipFill>
        <p:spPr>
          <a:xfrm>
            <a:off x="715531" y="1654452"/>
            <a:ext cx="518205" cy="499915"/>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3514" y="4530268"/>
            <a:ext cx="660317" cy="634495"/>
          </a:xfrm>
          <a:prstGeom prst="rect">
            <a:avLst/>
          </a:prstGeom>
        </p:spPr>
      </p:pic>
      <p:sp>
        <p:nvSpPr>
          <p:cNvPr id="9" name="ZoneTexte 8">
            <a:extLst>
              <a:ext uri="{FF2B5EF4-FFF2-40B4-BE49-F238E27FC236}">
                <a16:creationId xmlns:a16="http://schemas.microsoft.com/office/drawing/2014/main" id="{38028724-0059-19D2-CE4C-93B2BF53BE1A}"/>
              </a:ext>
            </a:extLst>
          </p:cNvPr>
          <p:cNvSpPr txBox="1"/>
          <p:nvPr/>
        </p:nvSpPr>
        <p:spPr>
          <a:xfrm>
            <a:off x="4318000" y="5377883"/>
            <a:ext cx="7162800" cy="369332"/>
          </a:xfrm>
          <a:prstGeom prst="rect">
            <a:avLst/>
          </a:prstGeom>
          <a:noFill/>
        </p:spPr>
        <p:txBody>
          <a:bodyPr wrap="square" rtlCol="0">
            <a:spAutoFit/>
          </a:bodyPr>
          <a:lstStyle/>
          <a:p>
            <a:r>
              <a:rPr lang="fr-FR" b="1" dirty="0"/>
              <a:t>Pour vous guider dans votre demande de SIRET c’est  </a:t>
            </a:r>
            <a:r>
              <a:rPr lang="fr-FR" b="1" dirty="0">
                <a:solidFill>
                  <a:srgbClr val="FF0000"/>
                </a:solidFill>
                <a:hlinkClick r:id="rId7"/>
              </a:rPr>
              <a:t>ICI</a:t>
            </a:r>
            <a:r>
              <a:rPr lang="fr-FR" b="1" dirty="0">
                <a:solidFill>
                  <a:srgbClr val="FF0000"/>
                </a:solidFill>
              </a:rPr>
              <a:t> </a:t>
            </a:r>
          </a:p>
        </p:txBody>
      </p:sp>
    </p:spTree>
    <p:extLst>
      <p:ext uri="{BB962C8B-B14F-4D97-AF65-F5344CB8AC3E}">
        <p14:creationId xmlns:p14="http://schemas.microsoft.com/office/powerpoint/2010/main" val="3243043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On a un </a:t>
            </a:r>
            <a:r>
              <a:rPr lang="fr-FR" dirty="0" err="1"/>
              <a:t>siret</a:t>
            </a:r>
            <a:r>
              <a:rPr lang="fr-FR" dirty="0"/>
              <a:t> … quel dispositif pour nous ? </a:t>
            </a:r>
            <a:endParaRPr lang="en-US" dirty="0"/>
          </a:p>
        </p:txBody>
      </p:sp>
      <p:sp>
        <p:nvSpPr>
          <p:cNvPr id="3" name="Espace réservé du contenu 2"/>
          <p:cNvSpPr>
            <a:spLocks noGrp="1"/>
          </p:cNvSpPr>
          <p:nvPr>
            <p:ph idx="1"/>
          </p:nvPr>
        </p:nvSpPr>
        <p:spPr>
          <a:xfrm>
            <a:off x="838200" y="1733995"/>
            <a:ext cx="10702491" cy="995952"/>
          </a:xfrm>
        </p:spPr>
        <p:txBody>
          <a:bodyPr>
            <a:noAutofit/>
          </a:bodyPr>
          <a:lstStyle/>
          <a:p>
            <a:pPr marL="0" indent="0">
              <a:buNone/>
            </a:pPr>
            <a:r>
              <a:rPr lang="fr-FR" dirty="0"/>
              <a:t>Il y a de nombreux fonds que nous pouvons solliciter, l’un d’entre eux : </a:t>
            </a:r>
          </a:p>
          <a:p>
            <a:pPr marL="0" indent="0">
              <a:buNone/>
            </a:pPr>
            <a:r>
              <a:rPr lang="fr-FR" dirty="0"/>
              <a:t>Le Fonds pour le Développement de la Vie Associative (FDVA).</a:t>
            </a:r>
          </a:p>
          <a:p>
            <a:pPr marL="0" indent="0">
              <a:buNone/>
            </a:pPr>
            <a:r>
              <a:rPr lang="fr-FR" sz="2400" dirty="0"/>
              <a:t>                                       </a:t>
            </a:r>
            <a:endParaRPr lang="en-US" sz="2400" dirty="0"/>
          </a:p>
        </p:txBody>
      </p:sp>
      <p:sp>
        <p:nvSpPr>
          <p:cNvPr id="6" name="ZoneTexte 5"/>
          <p:cNvSpPr txBox="1"/>
          <p:nvPr/>
        </p:nvSpPr>
        <p:spPr>
          <a:xfrm>
            <a:off x="1757680" y="4285807"/>
            <a:ext cx="3362960" cy="1200329"/>
          </a:xfrm>
          <a:prstGeom prst="rect">
            <a:avLst/>
          </a:prstGeom>
          <a:noFill/>
        </p:spPr>
        <p:txBody>
          <a:bodyPr wrap="square" rtlCol="0">
            <a:spAutoFit/>
          </a:bodyPr>
          <a:lstStyle/>
          <a:p>
            <a:pPr algn="ctr"/>
            <a:r>
              <a:rPr lang="fr-FR" sz="2400" dirty="0">
                <a:solidFill>
                  <a:srgbClr val="F05A24"/>
                </a:solidFill>
                <a:latin typeface="Vista Slab OT Bold" panose="02060804030204060204" pitchFamily="18" charset="0"/>
              </a:rPr>
              <a:t>FDVA 1</a:t>
            </a:r>
          </a:p>
          <a:p>
            <a:pPr algn="ctr"/>
            <a:endParaRPr lang="fr-FR" sz="2400" dirty="0"/>
          </a:p>
          <a:p>
            <a:r>
              <a:rPr lang="fr-FR" sz="2400" dirty="0">
                <a:latin typeface="Vista Slab OT Book" panose="02060504030204060204" pitchFamily="18" charset="0"/>
              </a:rPr>
              <a:t>Formation des bénévoles </a:t>
            </a:r>
            <a:endParaRPr lang="en-US" sz="2400" dirty="0">
              <a:latin typeface="Vista Slab OT Book" panose="02060504030204060204" pitchFamily="18" charset="0"/>
            </a:endParaRPr>
          </a:p>
        </p:txBody>
      </p:sp>
      <p:sp>
        <p:nvSpPr>
          <p:cNvPr id="7" name="ZoneTexte 6"/>
          <p:cNvSpPr txBox="1"/>
          <p:nvPr/>
        </p:nvSpPr>
        <p:spPr>
          <a:xfrm>
            <a:off x="6641169" y="4285807"/>
            <a:ext cx="2233749" cy="1569660"/>
          </a:xfrm>
          <a:prstGeom prst="rect">
            <a:avLst/>
          </a:prstGeom>
          <a:noFill/>
        </p:spPr>
        <p:txBody>
          <a:bodyPr wrap="square" rtlCol="0">
            <a:spAutoFit/>
          </a:bodyPr>
          <a:lstStyle/>
          <a:p>
            <a:pPr algn="ctr"/>
            <a:r>
              <a:rPr lang="fr-FR" sz="2400" dirty="0">
                <a:solidFill>
                  <a:srgbClr val="F05A24"/>
                </a:solidFill>
                <a:latin typeface="Vista Slab OT Bold" panose="02060804030204060204" pitchFamily="18" charset="0"/>
              </a:rPr>
              <a:t>FDVA 2</a:t>
            </a:r>
          </a:p>
          <a:p>
            <a:endParaRPr lang="fr-FR" sz="2400" dirty="0">
              <a:latin typeface="Vista Slab OT Book" panose="02060504030204060204" pitchFamily="18" charset="0"/>
            </a:endParaRPr>
          </a:p>
          <a:p>
            <a:r>
              <a:rPr lang="fr-FR" sz="2400" dirty="0">
                <a:latin typeface="Vista Slab OT Book" panose="02060504030204060204" pitchFamily="18" charset="0"/>
              </a:rPr>
              <a:t>Fonctionnement</a:t>
            </a:r>
          </a:p>
          <a:p>
            <a:r>
              <a:rPr lang="fr-FR" sz="2400" dirty="0">
                <a:latin typeface="Vista Slab OT Book" panose="02060504030204060204" pitchFamily="18" charset="0"/>
              </a:rPr>
              <a:t>Projet innovant</a:t>
            </a:r>
            <a:endParaRPr lang="en-US" sz="2400" dirty="0">
              <a:latin typeface="Vista Slab OT Book" panose="02060504030204060204" pitchFamily="18" charset="0"/>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841744" y="3382694"/>
            <a:ext cx="739947" cy="629133"/>
          </a:xfrm>
          <a:prstGeom prst="rect">
            <a:avLst/>
          </a:prstGeom>
        </p:spPr>
      </p:pic>
      <p:pic>
        <p:nvPicPr>
          <p:cNvPr id="12" name="Imag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3623707" y="3407745"/>
            <a:ext cx="732516" cy="623343"/>
          </a:xfrm>
          <a:prstGeom prst="rect">
            <a:avLst/>
          </a:prstGeom>
        </p:spPr>
      </p:pic>
      <p:sp>
        <p:nvSpPr>
          <p:cNvPr id="13" name="Titre 1"/>
          <p:cNvSpPr txBox="1">
            <a:spLocks/>
          </p:cNvSpPr>
          <p:nvPr/>
        </p:nvSpPr>
        <p:spPr>
          <a:xfrm>
            <a:off x="4553551" y="3047683"/>
            <a:ext cx="2087618" cy="55920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kern="1200">
                <a:solidFill>
                  <a:srgbClr val="F6A800"/>
                </a:solidFill>
                <a:latin typeface="DK Lemon Yellow Sun" panose="02000000000000000000" pitchFamily="50" charset="0"/>
                <a:ea typeface="+mj-ea"/>
                <a:cs typeface="+mj-cs"/>
              </a:defRPr>
            </a:lvl1pPr>
          </a:lstStyle>
          <a:p>
            <a:r>
              <a:rPr lang="fr-FR" dirty="0">
                <a:solidFill>
                  <a:srgbClr val="00A89C"/>
                </a:solidFill>
              </a:rPr>
              <a:t>FDVA </a:t>
            </a:r>
          </a:p>
        </p:txBody>
      </p:sp>
      <p:pic>
        <p:nvPicPr>
          <p:cNvPr id="14"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8664" y="5138876"/>
            <a:ext cx="211526" cy="209020"/>
          </a:xfrm>
          <a:prstGeom prst="rect">
            <a:avLst/>
          </a:prstGeom>
        </p:spPr>
      </p:pic>
      <p:pic>
        <p:nvPicPr>
          <p:cNvPr id="17" name="Imag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0617" y="5138876"/>
            <a:ext cx="211526" cy="209020"/>
          </a:xfrm>
          <a:prstGeom prst="rect">
            <a:avLst/>
          </a:prstGeom>
        </p:spPr>
      </p:pic>
      <p:pic>
        <p:nvPicPr>
          <p:cNvPr id="18" name="Imag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0617" y="5486136"/>
            <a:ext cx="211526" cy="209020"/>
          </a:xfrm>
          <a:prstGeom prst="rect">
            <a:avLst/>
          </a:prstGeom>
        </p:spPr>
      </p:pic>
    </p:spTree>
    <p:extLst>
      <p:ext uri="{BB962C8B-B14F-4D97-AF65-F5344CB8AC3E}">
        <p14:creationId xmlns:p14="http://schemas.microsoft.com/office/powerpoint/2010/main" val="1915126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3AF39E-345B-6C46-C54F-AA9F85376553}"/>
              </a:ext>
            </a:extLst>
          </p:cNvPr>
          <p:cNvSpPr>
            <a:spLocks noGrp="1"/>
          </p:cNvSpPr>
          <p:nvPr>
            <p:ph type="title"/>
          </p:nvPr>
        </p:nvSpPr>
        <p:spPr/>
        <p:txBody>
          <a:bodyPr/>
          <a:lstStyle/>
          <a:p>
            <a:r>
              <a:rPr lang="fr-FR" dirty="0"/>
              <a:t>Focus FDVA 1 </a:t>
            </a:r>
          </a:p>
        </p:txBody>
      </p:sp>
      <p:sp>
        <p:nvSpPr>
          <p:cNvPr id="3" name="Espace réservé du contenu 2">
            <a:extLst>
              <a:ext uri="{FF2B5EF4-FFF2-40B4-BE49-F238E27FC236}">
                <a16:creationId xmlns:a16="http://schemas.microsoft.com/office/drawing/2014/main" id="{0A9C306C-869C-18ED-AF1F-95F8B3DDBD01}"/>
              </a:ext>
            </a:extLst>
          </p:cNvPr>
          <p:cNvSpPr>
            <a:spLocks noGrp="1"/>
          </p:cNvSpPr>
          <p:nvPr>
            <p:ph idx="1"/>
          </p:nvPr>
        </p:nvSpPr>
        <p:spPr>
          <a:xfrm>
            <a:off x="927100" y="1561464"/>
            <a:ext cx="10848340" cy="4483735"/>
          </a:xfrm>
        </p:spPr>
        <p:txBody>
          <a:bodyPr>
            <a:normAutofit fontScale="92500" lnSpcReduction="20000"/>
          </a:bodyPr>
          <a:lstStyle/>
          <a:p>
            <a:pPr marL="0" indent="0">
              <a:buNone/>
            </a:pPr>
            <a:r>
              <a:rPr lang="fr-FR" dirty="0"/>
              <a:t>Le FDVA 1 vise à soutenir de </a:t>
            </a:r>
            <a:r>
              <a:rPr lang="fr-FR" dirty="0">
                <a:solidFill>
                  <a:srgbClr val="F05A24"/>
                </a:solidFill>
              </a:rPr>
              <a:t>formations</a:t>
            </a:r>
            <a:r>
              <a:rPr lang="fr-FR" dirty="0"/>
              <a:t> tournées vers le projet associatif ou de formations techniques liées à l’activité ou au fonctionnement de l’association.</a:t>
            </a:r>
          </a:p>
          <a:p>
            <a:pPr marL="0" indent="0">
              <a:buNone/>
            </a:pPr>
            <a:endParaRPr lang="fr-FR" sz="2400" dirty="0"/>
          </a:p>
          <a:p>
            <a:pPr marL="0" indent="0">
              <a:buNone/>
            </a:pPr>
            <a:r>
              <a:rPr lang="fr-FR" sz="2400" dirty="0">
                <a:solidFill>
                  <a:srgbClr val="F05A24"/>
                </a:solidFill>
              </a:rPr>
              <a:t>Exemples de modules</a:t>
            </a:r>
          </a:p>
          <a:p>
            <a:pPr marL="0" indent="0">
              <a:buNone/>
            </a:pPr>
            <a:endParaRPr lang="fr-FR" sz="2400" dirty="0"/>
          </a:p>
          <a:p>
            <a:pPr marL="0" indent="0">
              <a:buNone/>
            </a:pPr>
            <a:endParaRPr lang="fr-FR" sz="2400" dirty="0"/>
          </a:p>
          <a:p>
            <a:pPr marL="0" indent="0">
              <a:buNone/>
            </a:pPr>
            <a:endParaRPr lang="fr-FR" sz="2400" dirty="0"/>
          </a:p>
          <a:p>
            <a:pPr marL="0" indent="0">
              <a:buNone/>
            </a:pPr>
            <a:endParaRPr lang="fr-FR" sz="2400" dirty="0"/>
          </a:p>
          <a:p>
            <a:pPr marL="0" indent="0">
              <a:buNone/>
            </a:pPr>
            <a:endParaRPr lang="fr-FR" sz="2000" b="1" dirty="0"/>
          </a:p>
          <a:p>
            <a:pPr marL="0" indent="0">
              <a:buNone/>
            </a:pPr>
            <a:endParaRPr lang="fr-FR" sz="2000" b="1" dirty="0"/>
          </a:p>
          <a:p>
            <a:pPr marL="0" indent="0">
              <a:buNone/>
            </a:pPr>
            <a:r>
              <a:rPr lang="fr-FR" sz="2000" b="1" dirty="0"/>
              <a:t>Attention</a:t>
            </a:r>
            <a:r>
              <a:rPr lang="fr-FR" sz="2000" dirty="0"/>
              <a:t> : Vous devez concevoir les modules de formation dans l’esprit de l’éducation populaire, ces formations ne peuvent pas être certifiantes ou diplômantes. Certaines SDJES demandent de mettre en place des feuilles d’émargement pour justifier la réalisation de la formation. Vous pouvez faire bénéficier de ces formations d’autres personnes que nos bénévoles.</a:t>
            </a:r>
          </a:p>
        </p:txBody>
      </p:sp>
      <p:pic>
        <p:nvPicPr>
          <p:cNvPr id="4" name="Image 3">
            <a:extLst>
              <a:ext uri="{FF2B5EF4-FFF2-40B4-BE49-F238E27FC236}">
                <a16:creationId xmlns:a16="http://schemas.microsoft.com/office/drawing/2014/main" id="{C71B5CF3-186A-2A9E-5DAD-529BBBCE808A}"/>
              </a:ext>
            </a:extLst>
          </p:cNvPr>
          <p:cNvPicPr>
            <a:picLocks noChangeAspect="1"/>
          </p:cNvPicPr>
          <p:nvPr/>
        </p:nvPicPr>
        <p:blipFill>
          <a:blip r:embed="rId2"/>
          <a:stretch>
            <a:fillRect/>
          </a:stretch>
        </p:blipFill>
        <p:spPr>
          <a:xfrm>
            <a:off x="268675" y="5072860"/>
            <a:ext cx="658425" cy="634039"/>
          </a:xfrm>
          <a:prstGeom prst="rect">
            <a:avLst/>
          </a:prstGeom>
        </p:spPr>
      </p:pic>
      <p:pic>
        <p:nvPicPr>
          <p:cNvPr id="5" name="Image 4">
            <a:extLst>
              <a:ext uri="{FF2B5EF4-FFF2-40B4-BE49-F238E27FC236}">
                <a16:creationId xmlns:a16="http://schemas.microsoft.com/office/drawing/2014/main" id="{D639AE01-4D52-1475-D1CD-DF738E2F3CCB}"/>
              </a:ext>
            </a:extLst>
          </p:cNvPr>
          <p:cNvPicPr>
            <a:picLocks noChangeAspect="1"/>
          </p:cNvPicPr>
          <p:nvPr/>
        </p:nvPicPr>
        <p:blipFill>
          <a:blip r:embed="rId3"/>
          <a:stretch>
            <a:fillRect/>
          </a:stretch>
        </p:blipFill>
        <p:spPr>
          <a:xfrm>
            <a:off x="1261938" y="3102395"/>
            <a:ext cx="1755800" cy="195089"/>
          </a:xfrm>
          <a:prstGeom prst="rect">
            <a:avLst/>
          </a:prstGeom>
        </p:spPr>
      </p:pic>
      <p:sp>
        <p:nvSpPr>
          <p:cNvPr id="6" name="ZoneTexte 5">
            <a:extLst>
              <a:ext uri="{FF2B5EF4-FFF2-40B4-BE49-F238E27FC236}">
                <a16:creationId xmlns:a16="http://schemas.microsoft.com/office/drawing/2014/main" id="{390B09AA-382A-C384-D027-D52E4365D0E1}"/>
              </a:ext>
            </a:extLst>
          </p:cNvPr>
          <p:cNvSpPr txBox="1"/>
          <p:nvPr/>
        </p:nvSpPr>
        <p:spPr>
          <a:xfrm rot="21215770">
            <a:off x="2760869" y="3703865"/>
            <a:ext cx="2606619" cy="646331"/>
          </a:xfrm>
          <a:prstGeom prst="rect">
            <a:avLst/>
          </a:prstGeom>
          <a:noFill/>
        </p:spPr>
        <p:txBody>
          <a:bodyPr wrap="square" rtlCol="0">
            <a:spAutoFit/>
          </a:bodyPr>
          <a:lstStyle/>
          <a:p>
            <a:r>
              <a:rPr lang="fr-FR" b="1" dirty="0">
                <a:solidFill>
                  <a:srgbClr val="14A0C8"/>
                </a:solidFill>
              </a:rPr>
              <a:t>L’</a:t>
            </a:r>
            <a:r>
              <a:rPr lang="fr-FR" b="1" dirty="0" err="1">
                <a:solidFill>
                  <a:srgbClr val="14A0C8"/>
                </a:solidFill>
              </a:rPr>
              <a:t>écocitoyeneté</a:t>
            </a:r>
            <a:r>
              <a:rPr lang="fr-FR" b="1" dirty="0">
                <a:solidFill>
                  <a:srgbClr val="14A0C8"/>
                </a:solidFill>
              </a:rPr>
              <a:t> aux EEDF</a:t>
            </a:r>
          </a:p>
          <a:p>
            <a:r>
              <a:rPr lang="fr-FR" dirty="0"/>
              <a:t>        Label GBB </a:t>
            </a:r>
          </a:p>
        </p:txBody>
      </p:sp>
      <p:sp>
        <p:nvSpPr>
          <p:cNvPr id="7" name="ZoneTexte 6">
            <a:extLst>
              <a:ext uri="{FF2B5EF4-FFF2-40B4-BE49-F238E27FC236}">
                <a16:creationId xmlns:a16="http://schemas.microsoft.com/office/drawing/2014/main" id="{8921B7FF-CB96-2764-E7D2-D84C53899B61}"/>
              </a:ext>
            </a:extLst>
          </p:cNvPr>
          <p:cNvSpPr txBox="1"/>
          <p:nvPr/>
        </p:nvSpPr>
        <p:spPr>
          <a:xfrm rot="385740">
            <a:off x="4071822" y="3019847"/>
            <a:ext cx="3597070" cy="338554"/>
          </a:xfrm>
          <a:prstGeom prst="rect">
            <a:avLst/>
          </a:prstGeom>
          <a:noFill/>
        </p:spPr>
        <p:txBody>
          <a:bodyPr wrap="square" rtlCol="0">
            <a:spAutoFit/>
          </a:bodyPr>
          <a:lstStyle/>
          <a:p>
            <a:r>
              <a:rPr lang="fr-FR" sz="1600" dirty="0"/>
              <a:t>Démarche qualité des camps d’été</a:t>
            </a:r>
          </a:p>
        </p:txBody>
      </p:sp>
      <p:sp>
        <p:nvSpPr>
          <p:cNvPr id="10" name="ZoneTexte 9">
            <a:extLst>
              <a:ext uri="{FF2B5EF4-FFF2-40B4-BE49-F238E27FC236}">
                <a16:creationId xmlns:a16="http://schemas.microsoft.com/office/drawing/2014/main" id="{58812A3C-C479-BBDC-4E3D-2A040C249F2F}"/>
              </a:ext>
            </a:extLst>
          </p:cNvPr>
          <p:cNvSpPr txBox="1"/>
          <p:nvPr/>
        </p:nvSpPr>
        <p:spPr>
          <a:xfrm rot="272875">
            <a:off x="6663999" y="2634212"/>
            <a:ext cx="3288641" cy="369332"/>
          </a:xfrm>
          <a:prstGeom prst="rect">
            <a:avLst/>
          </a:prstGeom>
          <a:noFill/>
        </p:spPr>
        <p:txBody>
          <a:bodyPr wrap="square" rtlCol="0">
            <a:spAutoFit/>
          </a:bodyPr>
          <a:lstStyle/>
          <a:p>
            <a:r>
              <a:rPr lang="fr-FR" dirty="0"/>
              <a:t>Mieux connaitre son projet asso</a:t>
            </a:r>
          </a:p>
        </p:txBody>
      </p:sp>
      <p:pic>
        <p:nvPicPr>
          <p:cNvPr id="12" name="Image 11">
            <a:extLst>
              <a:ext uri="{FF2B5EF4-FFF2-40B4-BE49-F238E27FC236}">
                <a16:creationId xmlns:a16="http://schemas.microsoft.com/office/drawing/2014/main" id="{37393D95-86D4-2EDF-F246-D1493A08F2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2956" y="4088237"/>
            <a:ext cx="569565" cy="569565"/>
          </a:xfrm>
          <a:prstGeom prst="rect">
            <a:avLst/>
          </a:prstGeom>
        </p:spPr>
      </p:pic>
      <p:sp>
        <p:nvSpPr>
          <p:cNvPr id="14" name="ZoneTexte 13">
            <a:extLst>
              <a:ext uri="{FF2B5EF4-FFF2-40B4-BE49-F238E27FC236}">
                <a16:creationId xmlns:a16="http://schemas.microsoft.com/office/drawing/2014/main" id="{BE0238D6-1C2E-1BD0-C85D-2E783FE678C3}"/>
              </a:ext>
            </a:extLst>
          </p:cNvPr>
          <p:cNvSpPr txBox="1"/>
          <p:nvPr/>
        </p:nvSpPr>
        <p:spPr>
          <a:xfrm rot="20592589">
            <a:off x="5437130" y="3799686"/>
            <a:ext cx="2197677" cy="369332"/>
          </a:xfrm>
          <a:prstGeom prst="rect">
            <a:avLst/>
          </a:prstGeom>
          <a:noFill/>
        </p:spPr>
        <p:txBody>
          <a:bodyPr wrap="square" rtlCol="0">
            <a:spAutoFit/>
          </a:bodyPr>
          <a:lstStyle/>
          <a:p>
            <a:r>
              <a:rPr lang="fr-FR" dirty="0"/>
              <a:t>Être </a:t>
            </a:r>
            <a:r>
              <a:rPr lang="fr-FR" dirty="0" err="1"/>
              <a:t>délégué.e</a:t>
            </a:r>
            <a:r>
              <a:rPr lang="fr-FR" dirty="0"/>
              <a:t> à l’AG</a:t>
            </a:r>
          </a:p>
        </p:txBody>
      </p:sp>
      <p:sp>
        <p:nvSpPr>
          <p:cNvPr id="15" name="ZoneTexte 14">
            <a:extLst>
              <a:ext uri="{FF2B5EF4-FFF2-40B4-BE49-F238E27FC236}">
                <a16:creationId xmlns:a16="http://schemas.microsoft.com/office/drawing/2014/main" id="{A97B2721-2179-002D-1A40-345DD8AB2B55}"/>
              </a:ext>
            </a:extLst>
          </p:cNvPr>
          <p:cNvSpPr txBox="1"/>
          <p:nvPr/>
        </p:nvSpPr>
        <p:spPr>
          <a:xfrm>
            <a:off x="7166732" y="4456822"/>
            <a:ext cx="3682054" cy="369332"/>
          </a:xfrm>
          <a:prstGeom prst="rect">
            <a:avLst/>
          </a:prstGeom>
          <a:noFill/>
        </p:spPr>
        <p:txBody>
          <a:bodyPr wrap="square" rtlCol="0">
            <a:spAutoFit/>
          </a:bodyPr>
          <a:lstStyle/>
          <a:p>
            <a:r>
              <a:rPr lang="fr-FR" dirty="0"/>
              <a:t>L'administration d'un ACM aux EEDF</a:t>
            </a:r>
          </a:p>
        </p:txBody>
      </p:sp>
      <p:sp>
        <p:nvSpPr>
          <p:cNvPr id="9" name="ZoneTexte 8">
            <a:extLst>
              <a:ext uri="{FF2B5EF4-FFF2-40B4-BE49-F238E27FC236}">
                <a16:creationId xmlns:a16="http://schemas.microsoft.com/office/drawing/2014/main" id="{68FC8923-B2EA-C079-AA53-BB789356A1F4}"/>
              </a:ext>
            </a:extLst>
          </p:cNvPr>
          <p:cNvSpPr txBox="1"/>
          <p:nvPr/>
        </p:nvSpPr>
        <p:spPr>
          <a:xfrm rot="21237905">
            <a:off x="8347747" y="3202108"/>
            <a:ext cx="3307573" cy="646331"/>
          </a:xfrm>
          <a:prstGeom prst="rect">
            <a:avLst/>
          </a:prstGeom>
          <a:noFill/>
        </p:spPr>
        <p:txBody>
          <a:bodyPr wrap="square" rtlCol="0">
            <a:spAutoFit/>
          </a:bodyPr>
          <a:lstStyle/>
          <a:p>
            <a:r>
              <a:rPr lang="fr-FR" b="1" dirty="0">
                <a:solidFill>
                  <a:srgbClr val="14A0C8"/>
                </a:solidFill>
              </a:rPr>
              <a:t>L’Inclusion aux EEDF</a:t>
            </a:r>
          </a:p>
          <a:p>
            <a:r>
              <a:rPr lang="fr-FR" dirty="0"/>
              <a:t>        Label GBB </a:t>
            </a:r>
          </a:p>
        </p:txBody>
      </p:sp>
      <p:pic>
        <p:nvPicPr>
          <p:cNvPr id="11" name="Image 10">
            <a:extLst>
              <a:ext uri="{FF2B5EF4-FFF2-40B4-BE49-F238E27FC236}">
                <a16:creationId xmlns:a16="http://schemas.microsoft.com/office/drawing/2014/main" id="{AF1F0C47-12C8-229F-3BD1-103F01C2D0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99732" y="3601417"/>
            <a:ext cx="569565" cy="569565"/>
          </a:xfrm>
          <a:prstGeom prst="rect">
            <a:avLst/>
          </a:prstGeom>
        </p:spPr>
      </p:pic>
    </p:spTree>
    <p:extLst>
      <p:ext uri="{BB962C8B-B14F-4D97-AF65-F5344CB8AC3E}">
        <p14:creationId xmlns:p14="http://schemas.microsoft.com/office/powerpoint/2010/main" val="4211513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76151" y="50733"/>
            <a:ext cx="10515600" cy="1325563"/>
          </a:xfrm>
        </p:spPr>
        <p:txBody>
          <a:bodyPr/>
          <a:lstStyle/>
          <a:p>
            <a:r>
              <a:rPr lang="fr-FR" dirty="0"/>
              <a:t>Focus FDVA 2 </a:t>
            </a:r>
            <a:endParaRPr lang="en-US" dirty="0"/>
          </a:p>
        </p:txBody>
      </p:sp>
      <p:sp>
        <p:nvSpPr>
          <p:cNvPr id="3" name="Espace réservé du contenu 2"/>
          <p:cNvSpPr>
            <a:spLocks noGrp="1"/>
          </p:cNvSpPr>
          <p:nvPr>
            <p:ph idx="1"/>
          </p:nvPr>
        </p:nvSpPr>
        <p:spPr>
          <a:xfrm>
            <a:off x="838200" y="1207935"/>
            <a:ext cx="10515600" cy="1518466"/>
          </a:xfrm>
        </p:spPr>
        <p:txBody>
          <a:bodyPr>
            <a:normAutofit/>
          </a:bodyPr>
          <a:lstStyle/>
          <a:p>
            <a:pPr marL="0" indent="0">
              <a:buNone/>
            </a:pPr>
            <a:r>
              <a:rPr lang="fr-FR" sz="2400" dirty="0"/>
              <a:t>Le FDVA 2 vise à soutenir le </a:t>
            </a:r>
            <a:r>
              <a:rPr lang="fr-FR" sz="2400" dirty="0">
                <a:solidFill>
                  <a:srgbClr val="F05A24"/>
                </a:solidFill>
              </a:rPr>
              <a:t>fonctionnement</a:t>
            </a:r>
            <a:r>
              <a:rPr lang="fr-FR" sz="2400" dirty="0"/>
              <a:t> global de l’activité d’une association ou la mise en œuvre de nouveaux projets ou activités que l’association a initiés, définis et créés dans le cadre du développement de nouveaux services à la population, des </a:t>
            </a:r>
            <a:r>
              <a:rPr lang="fr-FR" sz="2400" dirty="0">
                <a:solidFill>
                  <a:srgbClr val="F05A24"/>
                </a:solidFill>
              </a:rPr>
              <a:t>projets innovants</a:t>
            </a:r>
            <a:r>
              <a:rPr lang="fr-FR" sz="2400" dirty="0"/>
              <a:t>.</a:t>
            </a:r>
            <a:endParaRPr lang="en-US" sz="2400" dirty="0"/>
          </a:p>
        </p:txBody>
      </p:sp>
      <p:sp>
        <p:nvSpPr>
          <p:cNvPr id="5" name="ZoneTexte 4"/>
          <p:cNvSpPr txBox="1"/>
          <p:nvPr/>
        </p:nvSpPr>
        <p:spPr>
          <a:xfrm>
            <a:off x="838200" y="3883603"/>
            <a:ext cx="3211286" cy="1477328"/>
          </a:xfrm>
          <a:prstGeom prst="rect">
            <a:avLst/>
          </a:prstGeom>
          <a:noFill/>
        </p:spPr>
        <p:txBody>
          <a:bodyPr wrap="square" rtlCol="0">
            <a:spAutoFit/>
          </a:bodyPr>
          <a:lstStyle/>
          <a:p>
            <a:r>
              <a:rPr lang="fr-FR" dirty="0">
                <a:latin typeface="Vista Slab OT Book" panose="02060504030204060204" pitchFamily="18" charset="0"/>
              </a:rPr>
              <a:t>La subvention contribue à la mise en place de toutes les activités de l’année qui font partie du fonctionnement de votre SLA.</a:t>
            </a:r>
            <a:endParaRPr lang="en-US" dirty="0">
              <a:latin typeface="Vista Slab OT Book" panose="02060504030204060204" pitchFamily="18" charset="0"/>
            </a:endParaRPr>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7870" y="3883603"/>
            <a:ext cx="1426004" cy="1897385"/>
          </a:xfrm>
          <a:prstGeom prst="rect">
            <a:avLst/>
          </a:prstGeom>
        </p:spPr>
      </p:pic>
      <p:sp>
        <p:nvSpPr>
          <p:cNvPr id="10" name="ZoneTexte 9"/>
          <p:cNvSpPr txBox="1"/>
          <p:nvPr/>
        </p:nvSpPr>
        <p:spPr>
          <a:xfrm>
            <a:off x="6847116" y="3699169"/>
            <a:ext cx="1996438" cy="1408408"/>
          </a:xfrm>
          <a:prstGeom prst="rect">
            <a:avLst/>
          </a:prstGeom>
          <a:noFill/>
        </p:spPr>
        <p:txBody>
          <a:bodyPr wrap="square" rtlCol="0">
            <a:spAutoFit/>
          </a:bodyPr>
          <a:lstStyle/>
          <a:p>
            <a:endParaRPr lang="en-US" dirty="0"/>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338" y="3883603"/>
            <a:ext cx="2529846" cy="1897385"/>
          </a:xfrm>
          <a:prstGeom prst="rect">
            <a:avLst/>
          </a:prstGeom>
        </p:spPr>
      </p:pic>
      <p:sp>
        <p:nvSpPr>
          <p:cNvPr id="14" name="ZoneTexte 13"/>
          <p:cNvSpPr txBox="1"/>
          <p:nvPr/>
        </p:nvSpPr>
        <p:spPr>
          <a:xfrm>
            <a:off x="8271539" y="3070110"/>
            <a:ext cx="3317966" cy="615553"/>
          </a:xfrm>
          <a:prstGeom prst="rect">
            <a:avLst/>
          </a:prstGeom>
          <a:noFill/>
        </p:spPr>
        <p:txBody>
          <a:bodyPr wrap="square" rtlCol="0">
            <a:spAutoFit/>
          </a:bodyPr>
          <a:lstStyle/>
          <a:p>
            <a:r>
              <a:rPr lang="fr-FR" dirty="0">
                <a:latin typeface="Vista Slab OT Book" panose="02060504030204060204" pitchFamily="18" charset="0"/>
              </a:rPr>
              <a:t>LE CLAN PAIN – </a:t>
            </a:r>
            <a:r>
              <a:rPr lang="fr-FR" sz="1600" dirty="0">
                <a:latin typeface="Vista Slab OT Book" panose="02060504030204060204" pitchFamily="18" charset="0"/>
              </a:rPr>
              <a:t>Boulangerie pédagogique mobile - Bécours</a:t>
            </a:r>
            <a:endParaRPr lang="en-US" sz="1600" dirty="0">
              <a:latin typeface="Vista Slab OT Book" panose="02060504030204060204" pitchFamily="18" charset="0"/>
            </a:endParaRPr>
          </a:p>
        </p:txBody>
      </p:sp>
      <p:sp>
        <p:nvSpPr>
          <p:cNvPr id="15" name="Titre 1"/>
          <p:cNvSpPr txBox="1">
            <a:spLocks/>
          </p:cNvSpPr>
          <p:nvPr/>
        </p:nvSpPr>
        <p:spPr>
          <a:xfrm>
            <a:off x="665843" y="2933181"/>
            <a:ext cx="2341617" cy="559208"/>
          </a:xfrm>
          <a:prstGeom prst="rect">
            <a:avLst/>
          </a:prstGeom>
        </p:spPr>
        <p:txBody>
          <a:bodyPr vert="horz" lIns="91440" tIns="45720" rIns="91440" bIns="45720" rtlCol="0" anchor="ctr">
            <a:normAutofit fontScale="85000" lnSpcReduction="10000"/>
          </a:bodyPr>
          <a:lstStyle>
            <a:lvl1pPr algn="ctr" defTabSz="914400" rtl="0" eaLnBrk="1" latinLnBrk="0" hangingPunct="1">
              <a:lnSpc>
                <a:spcPct val="90000"/>
              </a:lnSpc>
              <a:spcBef>
                <a:spcPct val="0"/>
              </a:spcBef>
              <a:buNone/>
              <a:defRPr sz="4400" kern="1200">
                <a:solidFill>
                  <a:srgbClr val="F6A800"/>
                </a:solidFill>
                <a:latin typeface="DK Lemon Yellow Sun" panose="02000000000000000000" pitchFamily="50" charset="0"/>
                <a:ea typeface="+mj-ea"/>
                <a:cs typeface="+mj-cs"/>
              </a:defRPr>
            </a:lvl1pPr>
          </a:lstStyle>
          <a:p>
            <a:r>
              <a:rPr lang="fr-FR" sz="2800" dirty="0">
                <a:solidFill>
                  <a:srgbClr val="00A89C"/>
                </a:solidFill>
              </a:rPr>
              <a:t>fonctionnement</a:t>
            </a:r>
          </a:p>
        </p:txBody>
      </p:sp>
      <p:sp>
        <p:nvSpPr>
          <p:cNvPr id="16" name="Titre 1"/>
          <p:cNvSpPr txBox="1">
            <a:spLocks/>
          </p:cNvSpPr>
          <p:nvPr/>
        </p:nvSpPr>
        <p:spPr>
          <a:xfrm>
            <a:off x="4887704" y="2884069"/>
            <a:ext cx="2087618" cy="55920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F6A800"/>
                </a:solidFill>
                <a:latin typeface="DK Lemon Yellow Sun" panose="02000000000000000000" pitchFamily="50" charset="0"/>
                <a:ea typeface="+mj-ea"/>
                <a:cs typeface="+mj-cs"/>
              </a:defRPr>
            </a:lvl1pPr>
          </a:lstStyle>
          <a:p>
            <a:pPr algn="l"/>
            <a:r>
              <a:rPr lang="fr-FR" sz="2400" dirty="0">
                <a:solidFill>
                  <a:srgbClr val="00A89C"/>
                </a:solidFill>
              </a:rPr>
              <a:t>innovant</a:t>
            </a:r>
          </a:p>
        </p:txBody>
      </p:sp>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955510" y="3429662"/>
            <a:ext cx="1140490" cy="125454"/>
          </a:xfrm>
          <a:prstGeom prst="rect">
            <a:avLst/>
          </a:prstGeom>
        </p:spPr>
      </p:pic>
      <p:pic>
        <p:nvPicPr>
          <p:cNvPr id="17" name="Imag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938334" y="3458478"/>
            <a:ext cx="1757062" cy="193277"/>
          </a:xfrm>
          <a:prstGeom prst="rect">
            <a:avLst/>
          </a:prstGeom>
        </p:spPr>
      </p:pic>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77870" y="3064674"/>
            <a:ext cx="660317" cy="634495"/>
          </a:xfrm>
          <a:prstGeom prst="rect">
            <a:avLst/>
          </a:prstGeom>
        </p:spPr>
      </p:pic>
      <p:sp>
        <p:nvSpPr>
          <p:cNvPr id="4" name="ZoneTexte 3">
            <a:extLst>
              <a:ext uri="{FF2B5EF4-FFF2-40B4-BE49-F238E27FC236}">
                <a16:creationId xmlns:a16="http://schemas.microsoft.com/office/drawing/2014/main" id="{FF90FA9A-22AE-766B-3A3B-E4C7B09A4F5E}"/>
              </a:ext>
            </a:extLst>
          </p:cNvPr>
          <p:cNvSpPr txBox="1"/>
          <p:nvPr/>
        </p:nvSpPr>
        <p:spPr>
          <a:xfrm>
            <a:off x="4049486" y="3699169"/>
            <a:ext cx="3295032" cy="2308324"/>
          </a:xfrm>
          <a:prstGeom prst="rect">
            <a:avLst/>
          </a:prstGeom>
          <a:noFill/>
        </p:spPr>
        <p:txBody>
          <a:bodyPr wrap="square" rtlCol="0">
            <a:spAutoFit/>
          </a:bodyPr>
          <a:lstStyle/>
          <a:p>
            <a:r>
              <a:rPr lang="fr-FR" dirty="0">
                <a:solidFill>
                  <a:srgbClr val="000000"/>
                </a:solidFill>
              </a:rPr>
              <a:t>Il s’agit d’un </a:t>
            </a:r>
            <a:r>
              <a:rPr lang="fr-FR" b="0" i="0" dirty="0">
                <a:solidFill>
                  <a:srgbClr val="000000"/>
                </a:solidFill>
                <a:effectLst/>
              </a:rPr>
              <a:t>projet de création de services ou d’activités peu présents au niveau local – un projet apportant, pour le territoire, une réponse originale en terme d’innovation sociale, environnementale (...) à des besoins non couverts</a:t>
            </a:r>
            <a:endParaRPr lang="fr-FR" dirty="0"/>
          </a:p>
        </p:txBody>
      </p:sp>
    </p:spTree>
    <p:extLst>
      <p:ext uri="{BB962C8B-B14F-4D97-AF65-F5344CB8AC3E}">
        <p14:creationId xmlns:p14="http://schemas.microsoft.com/office/powerpoint/2010/main" val="2818920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Où, quand, comment ? </a:t>
            </a:r>
            <a:endParaRPr lang="en-US" dirty="0"/>
          </a:p>
        </p:txBody>
      </p:sp>
      <p:sp>
        <p:nvSpPr>
          <p:cNvPr id="3" name="Espace réservé du contenu 2"/>
          <p:cNvSpPr>
            <a:spLocks noGrp="1"/>
          </p:cNvSpPr>
          <p:nvPr>
            <p:ph idx="1"/>
          </p:nvPr>
        </p:nvSpPr>
        <p:spPr>
          <a:xfrm>
            <a:off x="1086394" y="1697748"/>
            <a:ext cx="10515600" cy="4351338"/>
          </a:xfrm>
        </p:spPr>
        <p:txBody>
          <a:bodyPr>
            <a:normAutofit/>
          </a:bodyPr>
          <a:lstStyle/>
          <a:p>
            <a:pPr marL="0" indent="0">
              <a:buNone/>
            </a:pPr>
            <a:r>
              <a:rPr lang="fr-FR" sz="2400" dirty="0"/>
              <a:t>Toutes les informations se trouvent sur le site de la DRAJES de votre région. De façon plus globale vous pouvez retrouver des informations sur </a:t>
            </a:r>
            <a:r>
              <a:rPr lang="fr-FR" sz="2400" u="sng" dirty="0">
                <a:hlinkClick r:id="rId2"/>
              </a:rPr>
              <a:t>www.associations.gouv.fr/fdva-fonctionnement-innovation-les-appels-a-projets-2022.html</a:t>
            </a:r>
            <a:r>
              <a:rPr lang="fr-FR" sz="2400" u="sng" dirty="0"/>
              <a:t> </a:t>
            </a:r>
            <a:endParaRPr lang="fr-FR" sz="2400" dirty="0"/>
          </a:p>
          <a:p>
            <a:pPr marL="0" indent="0">
              <a:buNone/>
            </a:pPr>
            <a:endParaRPr lang="fr-FR" sz="2400" dirty="0"/>
          </a:p>
          <a:p>
            <a:pPr marL="0" indent="0">
              <a:buNone/>
            </a:pPr>
            <a:r>
              <a:rPr lang="fr-FR" sz="2400" dirty="0"/>
              <a:t>Généralement le dépôt des candidatures se fait entre début février et début mars, un mois pour tout envoyer.</a:t>
            </a:r>
          </a:p>
          <a:p>
            <a:pPr marL="0" indent="0">
              <a:buNone/>
            </a:pPr>
            <a:endParaRPr lang="fr-FR" sz="2400" dirty="0"/>
          </a:p>
          <a:p>
            <a:pPr marL="0" indent="0">
              <a:buNone/>
            </a:pPr>
            <a:r>
              <a:rPr lang="fr-FR" sz="2400" dirty="0"/>
              <a:t>Le dépôt de la demande de subvention se fait sur la plateforme </a:t>
            </a:r>
            <a:r>
              <a:rPr lang="fr-FR" sz="2400" dirty="0" err="1"/>
              <a:t>LeCompteAsso</a:t>
            </a:r>
            <a:r>
              <a:rPr lang="fr-FR" sz="2400" dirty="0"/>
              <a:t> : </a:t>
            </a:r>
            <a:r>
              <a:rPr lang="fr-FR" sz="2400" dirty="0">
                <a:hlinkClick r:id="rId3"/>
              </a:rPr>
              <a:t>https://lecompteasso.associations.gouv.fr/</a:t>
            </a:r>
            <a:endParaRPr lang="fr-FR" sz="2400" dirty="0"/>
          </a:p>
          <a:p>
            <a:pPr marL="0" indent="0">
              <a:buNone/>
            </a:pPr>
            <a:endParaRPr lang="en-US" sz="2400" dirty="0"/>
          </a:p>
        </p:txBody>
      </p:sp>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904" y="1697748"/>
            <a:ext cx="519296" cy="502602"/>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8904" y="4980892"/>
            <a:ext cx="524570" cy="434923"/>
          </a:xfrm>
          <a:prstGeom prst="rect">
            <a:avLst/>
          </a:prstGeom>
        </p:spPr>
      </p:pic>
      <p:pic>
        <p:nvPicPr>
          <p:cNvPr id="7" name="Imag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7037" y="3516913"/>
            <a:ext cx="601163" cy="713008"/>
          </a:xfrm>
          <a:prstGeom prst="rect">
            <a:avLst/>
          </a:prstGeom>
        </p:spPr>
      </p:pic>
    </p:spTree>
    <p:extLst>
      <p:ext uri="{BB962C8B-B14F-4D97-AF65-F5344CB8AC3E}">
        <p14:creationId xmlns:p14="http://schemas.microsoft.com/office/powerpoint/2010/main" val="1254629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4441" y="573747"/>
            <a:ext cx="4692333" cy="1325563"/>
          </a:xfrm>
        </p:spPr>
        <p:txBody>
          <a:bodyPr/>
          <a:lstStyle/>
          <a:p>
            <a:r>
              <a:rPr lang="fr-FR" dirty="0"/>
              <a:t>Pour vous aider</a:t>
            </a:r>
          </a:p>
        </p:txBody>
      </p:sp>
      <p:sp>
        <p:nvSpPr>
          <p:cNvPr id="3" name="Espace réservé du contenu 2"/>
          <p:cNvSpPr>
            <a:spLocks noGrp="1"/>
          </p:cNvSpPr>
          <p:nvPr>
            <p:ph idx="1"/>
          </p:nvPr>
        </p:nvSpPr>
        <p:spPr>
          <a:xfrm>
            <a:off x="784441" y="1780673"/>
            <a:ext cx="4692333" cy="3397719"/>
          </a:xfrm>
        </p:spPr>
        <p:txBody>
          <a:bodyPr>
            <a:noAutofit/>
          </a:bodyPr>
          <a:lstStyle/>
          <a:p>
            <a:r>
              <a:rPr lang="fr-FR" sz="2000" dirty="0"/>
              <a:t>Tutoriel pour la création d’un compte</a:t>
            </a:r>
          </a:p>
          <a:p>
            <a:pPr marL="0" indent="0">
              <a:buNone/>
            </a:pPr>
            <a:r>
              <a:rPr lang="fr-FR" sz="2000" u="sng" dirty="0">
                <a:hlinkClick r:id="rId2"/>
              </a:rPr>
              <a:t>https://www.youtube.com/watch?v=E1g99-IOe3w</a:t>
            </a:r>
            <a:r>
              <a:rPr lang="fr-FR" sz="2000" dirty="0"/>
              <a:t> </a:t>
            </a:r>
          </a:p>
          <a:p>
            <a:r>
              <a:rPr lang="fr-FR" sz="2000" dirty="0"/>
              <a:t>Tutoriel pour effectuer une demande de subvention : </a:t>
            </a:r>
          </a:p>
          <a:p>
            <a:pPr marL="0" indent="0">
              <a:buNone/>
            </a:pPr>
            <a:r>
              <a:rPr lang="fr-FR" sz="2000" u="sng" dirty="0">
                <a:hlinkClick r:id="rId3"/>
              </a:rPr>
              <a:t>https://www.youtube.com/watch?v=oCxi_FIbXFg</a:t>
            </a:r>
            <a:r>
              <a:rPr lang="fr-FR" sz="2000" dirty="0"/>
              <a:t> </a:t>
            </a:r>
          </a:p>
          <a:p>
            <a:r>
              <a:rPr lang="fr-FR" sz="2000" dirty="0"/>
              <a:t>Un guide pas à pas d'un dépôt de demande de subvention :</a:t>
            </a:r>
          </a:p>
          <a:p>
            <a:pPr marL="0" indent="0">
              <a:buNone/>
            </a:pPr>
            <a:r>
              <a:rPr lang="fr-FR" sz="2000" u="sng" dirty="0">
                <a:hlinkClick r:id="rId4"/>
              </a:rPr>
              <a:t>https://www.ac-aix-marseille.fr/media/23588/download</a:t>
            </a:r>
            <a:r>
              <a:rPr lang="fr-FR" sz="2000" dirty="0"/>
              <a:t> </a:t>
            </a:r>
          </a:p>
          <a:p>
            <a:endParaRPr lang="fr-FR" sz="2000" dirty="0"/>
          </a:p>
        </p:txBody>
      </p:sp>
      <p:sp>
        <p:nvSpPr>
          <p:cNvPr id="7" name="ZoneTexte 6"/>
          <p:cNvSpPr txBox="1"/>
          <p:nvPr/>
        </p:nvSpPr>
        <p:spPr>
          <a:xfrm>
            <a:off x="6476997" y="536012"/>
            <a:ext cx="4659433" cy="2168574"/>
          </a:xfrm>
          <a:prstGeom prst="rect">
            <a:avLst/>
          </a:prstGeom>
          <a:solidFill>
            <a:schemeClr val="bg1"/>
          </a:solidFill>
        </p:spPr>
        <p:txBody>
          <a:bodyPr wrap="square" rtlCol="0">
            <a:spAutoFit/>
          </a:bodyPr>
          <a:lstStyle/>
          <a:p>
            <a:endParaRPr lang="fr-FR" dirty="0"/>
          </a:p>
        </p:txBody>
      </p:sp>
      <p:sp>
        <p:nvSpPr>
          <p:cNvPr id="8" name="Titre 1"/>
          <p:cNvSpPr txBox="1">
            <a:spLocks/>
          </p:cNvSpPr>
          <p:nvPr/>
        </p:nvSpPr>
        <p:spPr>
          <a:xfrm>
            <a:off x="6454531" y="1603652"/>
            <a:ext cx="469233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F6A800"/>
                </a:solidFill>
                <a:latin typeface="DK Lemon Yellow Sun" panose="02000000000000000000" pitchFamily="50" charset="0"/>
                <a:ea typeface="+mj-ea"/>
                <a:cs typeface="+mj-cs"/>
              </a:defRPr>
            </a:lvl1pPr>
          </a:lstStyle>
          <a:p>
            <a:r>
              <a:rPr lang="fr-FR" dirty="0"/>
              <a:t>Et avoir des idées</a:t>
            </a:r>
          </a:p>
        </p:txBody>
      </p:sp>
      <p:sp>
        <p:nvSpPr>
          <p:cNvPr id="9" name="Espace réservé du contenu 2"/>
          <p:cNvSpPr>
            <a:spLocks noGrp="1"/>
          </p:cNvSpPr>
          <p:nvPr>
            <p:ph idx="1"/>
          </p:nvPr>
        </p:nvSpPr>
        <p:spPr>
          <a:xfrm>
            <a:off x="6538742" y="2792929"/>
            <a:ext cx="4692333" cy="702646"/>
          </a:xfrm>
        </p:spPr>
        <p:txBody>
          <a:bodyPr>
            <a:noAutofit/>
          </a:bodyPr>
          <a:lstStyle/>
          <a:p>
            <a:pPr marL="0" indent="0">
              <a:buNone/>
            </a:pPr>
            <a:r>
              <a:rPr lang="fr-FR" sz="2000" dirty="0"/>
              <a:t>Retrouvez la bibliothèque de projet des </a:t>
            </a:r>
            <a:r>
              <a:rPr lang="fr-FR" sz="2000" dirty="0" err="1"/>
              <a:t>Eclés</a:t>
            </a:r>
            <a:r>
              <a:rPr lang="fr-FR" sz="2000" dirty="0"/>
              <a:t> et l’édition spéciale </a:t>
            </a:r>
            <a:r>
              <a:rPr lang="fr-FR" sz="2000" b="1" dirty="0">
                <a:solidFill>
                  <a:srgbClr val="0070C0"/>
                </a:solidFill>
              </a:rPr>
              <a:t>Grand Bivouac </a:t>
            </a:r>
          </a:p>
          <a:p>
            <a:pPr marL="0" indent="0">
              <a:buNone/>
            </a:pPr>
            <a:endParaRPr lang="fr-FR" sz="2000" dirty="0"/>
          </a:p>
          <a:p>
            <a:pPr marL="0" indent="0">
              <a:buNone/>
            </a:pPr>
            <a:endParaRPr lang="fr-FR" sz="2000" dirty="0"/>
          </a:p>
          <a:p>
            <a:pPr marL="0" indent="0">
              <a:buNone/>
            </a:pPr>
            <a:endParaRPr lang="fr-FR" sz="2000" dirty="0"/>
          </a:p>
        </p:txBody>
      </p:sp>
      <p:sp>
        <p:nvSpPr>
          <p:cNvPr id="10" name="Titre 1"/>
          <p:cNvSpPr txBox="1">
            <a:spLocks/>
          </p:cNvSpPr>
          <p:nvPr/>
        </p:nvSpPr>
        <p:spPr>
          <a:xfrm>
            <a:off x="8057541" y="3939741"/>
            <a:ext cx="1486311" cy="92437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F6A800"/>
                </a:solidFill>
                <a:latin typeface="DK Lemon Yellow Sun" panose="02000000000000000000" pitchFamily="50" charset="0"/>
                <a:ea typeface="+mj-ea"/>
                <a:cs typeface="+mj-cs"/>
              </a:defRPr>
            </a:lvl1pPr>
          </a:lstStyle>
          <a:p>
            <a:r>
              <a:rPr lang="fr-FR" dirty="0">
                <a:hlinkClick r:id="rId5"/>
              </a:rPr>
              <a:t>ici</a:t>
            </a:r>
            <a:endParaRPr lang="fr-FR" dirty="0"/>
          </a:p>
        </p:txBody>
      </p:sp>
      <p:sp>
        <p:nvSpPr>
          <p:cNvPr id="11" name="ZoneTexte 10"/>
          <p:cNvSpPr txBox="1"/>
          <p:nvPr/>
        </p:nvSpPr>
        <p:spPr>
          <a:xfrm>
            <a:off x="0" y="5804034"/>
            <a:ext cx="12191999" cy="1053966"/>
          </a:xfrm>
          <a:prstGeom prst="rect">
            <a:avLst/>
          </a:prstGeom>
          <a:solidFill>
            <a:schemeClr val="bg1"/>
          </a:solidFill>
        </p:spPr>
        <p:txBody>
          <a:bodyPr wrap="square" rtlCol="0">
            <a:spAutoFit/>
          </a:bodyPr>
          <a:lstStyle/>
          <a:p>
            <a:endParaRPr lang="fr-FR" dirty="0"/>
          </a:p>
        </p:txBody>
      </p:sp>
      <p:pic>
        <p:nvPicPr>
          <p:cNvPr id="12" name="Imag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7753" y="536011"/>
            <a:ext cx="1603426" cy="1363299"/>
          </a:xfrm>
          <a:prstGeom prst="rect">
            <a:avLst/>
          </a:prstGeom>
        </p:spPr>
      </p:pic>
      <p:pic>
        <p:nvPicPr>
          <p:cNvPr id="13" name="Imag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4154006" y="4809564"/>
            <a:ext cx="1603426" cy="1363299"/>
          </a:xfrm>
          <a:prstGeom prst="rect">
            <a:avLst/>
          </a:prstGeom>
        </p:spPr>
      </p:pic>
      <p:sp>
        <p:nvSpPr>
          <p:cNvPr id="19" name="Rectangle à coins arrondis 18"/>
          <p:cNvSpPr/>
          <p:nvPr/>
        </p:nvSpPr>
        <p:spPr>
          <a:xfrm>
            <a:off x="6294921" y="1565915"/>
            <a:ext cx="4936154" cy="3397719"/>
          </a:xfrm>
          <a:prstGeom prst="roundRect">
            <a:avLst/>
          </a:prstGeom>
          <a:noFill/>
          <a:ln w="38100">
            <a:solidFill>
              <a:srgbClr val="00A8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A89C"/>
              </a:solidFill>
            </a:endParaRPr>
          </a:p>
        </p:txBody>
      </p:sp>
      <p:pic>
        <p:nvPicPr>
          <p:cNvPr id="20" name="Imag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68100" y="3778491"/>
            <a:ext cx="978882" cy="978882"/>
          </a:xfrm>
          <a:prstGeom prst="rect">
            <a:avLst/>
          </a:prstGeom>
        </p:spPr>
      </p:pic>
      <p:pic>
        <p:nvPicPr>
          <p:cNvPr id="4" name="Image 3">
            <a:extLst>
              <a:ext uri="{FF2B5EF4-FFF2-40B4-BE49-F238E27FC236}">
                <a16:creationId xmlns:a16="http://schemas.microsoft.com/office/drawing/2014/main" id="{D25B66A9-B2F2-F0B8-2210-94C8A7BF60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36456" y="3462145"/>
            <a:ext cx="1739185" cy="2375320"/>
          </a:xfrm>
          <a:prstGeom prst="rect">
            <a:avLst/>
          </a:prstGeom>
        </p:spPr>
      </p:pic>
    </p:spTree>
    <p:extLst>
      <p:ext uri="{BB962C8B-B14F-4D97-AF65-F5344CB8AC3E}">
        <p14:creationId xmlns:p14="http://schemas.microsoft.com/office/powerpoint/2010/main" val="2773829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a:xfrm>
            <a:off x="838200" y="1730942"/>
            <a:ext cx="10515600" cy="4222818"/>
          </a:xfrm>
        </p:spPr>
        <p:txBody>
          <a:bodyPr vert="horz" lIns="91440" tIns="45720" rIns="91440" bIns="45720" rtlCol="0" anchor="t">
            <a:normAutofit/>
          </a:bodyPr>
          <a:lstStyle/>
          <a:p>
            <a:pPr marL="342900" indent="-342900">
              <a:buFont typeface="Arial" panose="020B0604020202020204" pitchFamily="34" charset="0"/>
              <a:buChar char="•"/>
            </a:pPr>
            <a:r>
              <a:rPr lang="fr-FR" b="1" dirty="0">
                <a:solidFill>
                  <a:schemeClr val="tx1"/>
                </a:solidFill>
                <a:latin typeface="Vista Slab OT Book"/>
              </a:rPr>
              <a:t>SIREN EEDF : 775 675 598</a:t>
            </a:r>
            <a:r>
              <a:rPr lang="fr-FR" dirty="0">
                <a:solidFill>
                  <a:schemeClr val="tx1"/>
                </a:solidFill>
                <a:latin typeface="Vista Slab OT Book"/>
              </a:rPr>
              <a:t> </a:t>
            </a:r>
            <a:endParaRPr lang="fr-FR" dirty="0">
              <a:solidFill>
                <a:schemeClr val="tx1"/>
              </a:solidFill>
            </a:endParaRPr>
          </a:p>
          <a:p>
            <a:pPr marL="342900" indent="-342900">
              <a:buFont typeface="Arial" panose="020B0604020202020204" pitchFamily="34" charset="0"/>
              <a:buChar char="•"/>
            </a:pPr>
            <a:r>
              <a:rPr lang="fr-FR" b="1" dirty="0">
                <a:solidFill>
                  <a:schemeClr val="tx1"/>
                </a:solidFill>
                <a:latin typeface="Vista Slab OT Book"/>
              </a:rPr>
              <a:t>SIRET EEDF : 775 675 598 00 665</a:t>
            </a:r>
            <a:r>
              <a:rPr lang="fr-FR" dirty="0">
                <a:solidFill>
                  <a:schemeClr val="tx1"/>
                </a:solidFill>
                <a:latin typeface="Vista Slab OT Book"/>
              </a:rPr>
              <a:t> (exemple)</a:t>
            </a:r>
            <a:endParaRPr lang="fr-FR" dirty="0">
              <a:solidFill>
                <a:schemeClr val="tx1"/>
              </a:solidFill>
            </a:endParaRPr>
          </a:p>
          <a:p>
            <a:pPr marL="342900" indent="-342900">
              <a:buFont typeface="Arial" panose="020B0604020202020204" pitchFamily="34" charset="0"/>
              <a:buChar char="•"/>
            </a:pPr>
            <a:r>
              <a:rPr lang="fr-FR" b="1" dirty="0">
                <a:solidFill>
                  <a:schemeClr val="tx1"/>
                </a:solidFill>
                <a:latin typeface="Vista Slab OT Book"/>
              </a:rPr>
              <a:t>N° RNA : W93200222</a:t>
            </a:r>
          </a:p>
          <a:p>
            <a:pPr marL="342900" indent="-342900">
              <a:buFont typeface="Arial" panose="020B0604020202020204" pitchFamily="34" charset="0"/>
              <a:buChar char="•"/>
            </a:pPr>
            <a:r>
              <a:rPr lang="fr-FR" b="1" dirty="0">
                <a:solidFill>
                  <a:schemeClr val="tx1"/>
                </a:solidFill>
                <a:latin typeface="Vista Slab OT Book"/>
              </a:rPr>
              <a:t>Votre RIB : </a:t>
            </a:r>
            <a:r>
              <a:rPr lang="fr-FR" dirty="0">
                <a:solidFill>
                  <a:srgbClr val="F05A24"/>
                </a:solidFill>
                <a:latin typeface="Vista Slab OT Book"/>
              </a:rPr>
              <a:t>le compte bancaire associée à la demande devra être en cohérence avec le Siret utilisé </a:t>
            </a:r>
            <a:r>
              <a:rPr lang="fr-FR" i="1" dirty="0">
                <a:solidFill>
                  <a:srgbClr val="F05A24"/>
                </a:solidFill>
                <a:latin typeface="Vista Slab OT Book"/>
              </a:rPr>
              <a:t>(même nom qui s’affiche pour l’établissement secondaire EEDF et même adresse postale).</a:t>
            </a:r>
          </a:p>
          <a:p>
            <a:pPr marL="342900" indent="-342900">
              <a:buFont typeface="Arial" panose="020B0604020202020204" pitchFamily="34" charset="0"/>
              <a:buChar char="•"/>
            </a:pPr>
            <a:r>
              <a:rPr lang="fr-FR" b="1" dirty="0">
                <a:solidFill>
                  <a:schemeClr val="tx1"/>
                </a:solidFill>
                <a:latin typeface="Vista Slab OT Book"/>
              </a:rPr>
              <a:t>Une personne à identifier comme Responsable du dossier </a:t>
            </a:r>
            <a:r>
              <a:rPr lang="fr-FR" dirty="0">
                <a:solidFill>
                  <a:schemeClr val="tx1"/>
                </a:solidFill>
                <a:latin typeface="Vista Slab OT Book"/>
              </a:rPr>
              <a:t>(le responsable du groupe ou le trésorier)</a:t>
            </a:r>
          </a:p>
          <a:p>
            <a:pPr marL="342900" indent="-342900">
              <a:buFont typeface="Arial" panose="020B0604020202020204" pitchFamily="34" charset="0"/>
              <a:buChar char="•"/>
            </a:pPr>
            <a:r>
              <a:rPr lang="fr-FR" b="1" dirty="0">
                <a:solidFill>
                  <a:schemeClr val="tx1"/>
                </a:solidFill>
                <a:latin typeface="Vista Slab OT Book"/>
              </a:rPr>
              <a:t>Une personne à identifier comme Représentant légal dans la demande </a:t>
            </a:r>
            <a:r>
              <a:rPr lang="fr-FR" dirty="0">
                <a:solidFill>
                  <a:schemeClr val="tx1"/>
                </a:solidFill>
                <a:latin typeface="Vista Slab OT Book"/>
              </a:rPr>
              <a:t>(M. Damien POLLET, Délégué Général EEDF / mobilisation@eedf.fr / 01 48 15 17 66)</a:t>
            </a:r>
          </a:p>
          <a:p>
            <a:pPr marL="342900" indent="-342900">
              <a:buFont typeface="Arial" panose="020B0604020202020204" pitchFamily="34" charset="0"/>
              <a:buChar char="•"/>
            </a:pPr>
            <a:endParaRPr lang="fr-FR" dirty="0">
              <a:solidFill>
                <a:schemeClr val="tx1"/>
              </a:solidFill>
            </a:endParaRPr>
          </a:p>
        </p:txBody>
      </p:sp>
      <p:sp>
        <p:nvSpPr>
          <p:cNvPr id="3" name="Titre 1"/>
          <p:cNvSpPr txBox="1">
            <a:spLocks/>
          </p:cNvSpPr>
          <p:nvPr/>
        </p:nvSpPr>
        <p:spPr>
          <a:xfrm>
            <a:off x="838200" y="670718"/>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DK Lemon Yellow Sun" panose="02000000000000000000" pitchFamily="50" charset="0"/>
                <a:ea typeface="+mj-ea"/>
                <a:cs typeface="+mj-cs"/>
              </a:defRPr>
            </a:lvl1pPr>
          </a:lstStyle>
          <a:p>
            <a:r>
              <a:rPr lang="fr-FR" dirty="0">
                <a:solidFill>
                  <a:srgbClr val="97BF0D"/>
                </a:solidFill>
              </a:rPr>
              <a:t>De quoi avez-vous besoin ?</a:t>
            </a:r>
            <a:r>
              <a:rPr lang="fr-FR" dirty="0"/>
              <a:t> </a:t>
            </a:r>
            <a:endParaRPr lang="en-US"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243989">
            <a:off x="9221228" y="-200316"/>
            <a:ext cx="2779859" cy="2596416"/>
          </a:xfrm>
          <a:prstGeom prst="rect">
            <a:avLst/>
          </a:prstGeom>
        </p:spPr>
      </p:pic>
    </p:spTree>
    <p:extLst>
      <p:ext uri="{BB962C8B-B14F-4D97-AF65-F5344CB8AC3E}">
        <p14:creationId xmlns:p14="http://schemas.microsoft.com/office/powerpoint/2010/main" val="393356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838200" y="670718"/>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DK Lemon Yellow Sun" panose="02000000000000000000" pitchFamily="50" charset="0"/>
                <a:ea typeface="+mj-ea"/>
                <a:cs typeface="+mj-cs"/>
              </a:defRPr>
            </a:lvl1pPr>
          </a:lstStyle>
          <a:p>
            <a:r>
              <a:rPr lang="fr-FR" dirty="0">
                <a:solidFill>
                  <a:srgbClr val="97BF0D"/>
                </a:solidFill>
              </a:rPr>
              <a:t>Et pour finir ?</a:t>
            </a:r>
            <a:r>
              <a:rPr lang="fr-FR" dirty="0"/>
              <a:t> </a:t>
            </a:r>
            <a:endParaRPr lang="en-US" dirty="0"/>
          </a:p>
        </p:txBody>
      </p:sp>
      <p:sp>
        <p:nvSpPr>
          <p:cNvPr id="5" name="Espace réservé du contenu 2"/>
          <p:cNvSpPr txBox="1">
            <a:spLocks/>
          </p:cNvSpPr>
          <p:nvPr/>
        </p:nvSpPr>
        <p:spPr>
          <a:xfrm>
            <a:off x="1086394" y="1447490"/>
            <a:ext cx="10515600" cy="81444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ista Slab OT Book" panose="0206050403020406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ista Slab OT Book" panose="0206050403020406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ista Slab OT Book" panose="0206050403020406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a:t>L'année suivante un compte rendu du projet réalisé vous sera demandé. Soyez précis dans votre rédaction</a:t>
            </a:r>
            <a:r>
              <a:rPr lang="fr-FR" dirty="0"/>
              <a:t>.</a:t>
            </a:r>
            <a:endParaRPr lang="en-US" sz="2400" dirty="0"/>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6394" y="2405511"/>
            <a:ext cx="906035" cy="906035"/>
          </a:xfrm>
          <a:prstGeom prst="rect">
            <a:avLst/>
          </a:prstGeom>
        </p:spPr>
      </p:pic>
      <p:sp>
        <p:nvSpPr>
          <p:cNvPr id="7" name="Titre 1"/>
          <p:cNvSpPr txBox="1">
            <a:spLocks/>
          </p:cNvSpPr>
          <p:nvPr/>
        </p:nvSpPr>
        <p:spPr>
          <a:xfrm>
            <a:off x="2163754" y="2443468"/>
            <a:ext cx="2087618" cy="55920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F6A800"/>
                </a:solidFill>
                <a:latin typeface="DK Lemon Yellow Sun" panose="02000000000000000000" pitchFamily="50" charset="0"/>
                <a:ea typeface="+mj-ea"/>
                <a:cs typeface="+mj-cs"/>
              </a:defRPr>
            </a:lvl1pPr>
          </a:lstStyle>
          <a:p>
            <a:pPr algn="l"/>
            <a:r>
              <a:rPr lang="fr-FR" sz="2800" dirty="0">
                <a:solidFill>
                  <a:srgbClr val="00A89C"/>
                </a:solidFill>
              </a:rPr>
              <a:t>Tuto </a:t>
            </a:r>
          </a:p>
        </p:txBody>
      </p:sp>
      <p:sp>
        <p:nvSpPr>
          <p:cNvPr id="8" name="Espace réservé du contenu 2"/>
          <p:cNvSpPr txBox="1">
            <a:spLocks/>
          </p:cNvSpPr>
          <p:nvPr/>
        </p:nvSpPr>
        <p:spPr>
          <a:xfrm>
            <a:off x="2163754" y="3002676"/>
            <a:ext cx="6807526" cy="4263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ista Slab OT Book" panose="0206050403020406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ista Slab OT Book" panose="0206050403020406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ista Slab OT Book" panose="0206050403020406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u="sng" dirty="0">
                <a:hlinkClick r:id="rId3"/>
              </a:rPr>
              <a:t>https://www.ac-aix-marseille.fr/media/23591/download</a:t>
            </a:r>
            <a:endParaRPr lang="fr-FR" sz="1800" dirty="0"/>
          </a:p>
        </p:txBody>
      </p:sp>
      <p:sp>
        <p:nvSpPr>
          <p:cNvPr id="10" name="Titre 1"/>
          <p:cNvSpPr txBox="1">
            <a:spLocks/>
          </p:cNvSpPr>
          <p:nvPr/>
        </p:nvSpPr>
        <p:spPr>
          <a:xfrm>
            <a:off x="2163754" y="3714998"/>
            <a:ext cx="2423260" cy="55920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F6A800"/>
                </a:solidFill>
                <a:latin typeface="DK Lemon Yellow Sun" panose="02000000000000000000" pitchFamily="50" charset="0"/>
                <a:ea typeface="+mj-ea"/>
                <a:cs typeface="+mj-cs"/>
              </a:defRPr>
            </a:lvl1pPr>
          </a:lstStyle>
          <a:p>
            <a:pPr algn="l"/>
            <a:r>
              <a:rPr lang="fr-FR" sz="2800" dirty="0">
                <a:solidFill>
                  <a:srgbClr val="00A89C"/>
                </a:solidFill>
              </a:rPr>
              <a:t>Besoin d’aide ? </a:t>
            </a:r>
          </a:p>
        </p:txBody>
      </p:sp>
      <p:sp>
        <p:nvSpPr>
          <p:cNvPr id="11" name="Espace réservé du contenu 2"/>
          <p:cNvSpPr txBox="1">
            <a:spLocks/>
          </p:cNvSpPr>
          <p:nvPr/>
        </p:nvSpPr>
        <p:spPr>
          <a:xfrm>
            <a:off x="2163753" y="4245331"/>
            <a:ext cx="9550191" cy="63468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ista Slab OT Book" panose="0206050403020406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ista Slab OT Book" panose="0206050403020406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ista Slab OT Book" panose="0206050403020406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latin typeface="Vista Slab OT Bold" panose="02060804030204060204" pitchFamily="18" charset="0"/>
              </a:rPr>
              <a:t>Sud-Ouest (Aquitaine, Midi-Pyrénées, Languedoc-Roussillon, Poitou-Charentes) :</a:t>
            </a:r>
          </a:p>
          <a:p>
            <a:pPr marL="0" indent="0">
              <a:buNone/>
            </a:pPr>
            <a:r>
              <a:rPr lang="fr-FR" sz="1600" dirty="0"/>
              <a:t>Lilian SURROCA – AD Mobilisation des Ressources – </a:t>
            </a:r>
            <a:r>
              <a:rPr lang="fr-FR" sz="1600" u="sng" dirty="0">
                <a:hlinkClick r:id="rId4"/>
              </a:rPr>
              <a:t>lilian.surroca@eedf.fr</a:t>
            </a:r>
            <a:r>
              <a:rPr lang="fr-FR" sz="1600" dirty="0"/>
              <a:t> – 06 82 71 11 39 </a:t>
            </a:r>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6393" y="3714999"/>
            <a:ext cx="906035" cy="1021348"/>
          </a:xfrm>
          <a:prstGeom prst="rect">
            <a:avLst/>
          </a:prstGeom>
        </p:spPr>
      </p:pic>
      <p:sp>
        <p:nvSpPr>
          <p:cNvPr id="13" name="Espace réservé du contenu 2"/>
          <p:cNvSpPr txBox="1">
            <a:spLocks/>
          </p:cNvSpPr>
          <p:nvPr/>
        </p:nvSpPr>
        <p:spPr>
          <a:xfrm>
            <a:off x="2163753" y="4947961"/>
            <a:ext cx="9819700" cy="63468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ista Slab OT Book" panose="0206050403020406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ista Slab OT Book" panose="0206050403020406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ista Slab OT Book" panose="0206050403020406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fr-FR" sz="1600" dirty="0">
                <a:latin typeface="Vista Slab OT Bold" panose="02060804030204060204" pitchFamily="18" charset="0"/>
              </a:rPr>
              <a:t>Sud-Est (Auvergne, Bourgogne-Franche-Comté, Provence-Alpes-Méditerranée, Rhône-Alpes)</a:t>
            </a:r>
            <a:r>
              <a:rPr lang="fr-FR" sz="1600" dirty="0"/>
              <a:t> :</a:t>
            </a:r>
          </a:p>
          <a:p>
            <a:pPr marL="0" indent="0">
              <a:lnSpc>
                <a:spcPct val="150000"/>
              </a:lnSpc>
              <a:spcBef>
                <a:spcPts val="0"/>
              </a:spcBef>
              <a:buNone/>
            </a:pPr>
            <a:r>
              <a:rPr lang="fr-FR" sz="1600" dirty="0"/>
              <a:t>Fanette GUICHARD – AD Mobilisation des Ressources – </a:t>
            </a:r>
            <a:r>
              <a:rPr lang="fr-FR" sz="1600" u="sng" dirty="0">
                <a:hlinkClick r:id="rId6"/>
              </a:rPr>
              <a:t>fanette.guichard@eedf.fr</a:t>
            </a:r>
            <a:r>
              <a:rPr lang="fr-FR" sz="1600" dirty="0"/>
              <a:t> - 07 83 52 23 52 </a:t>
            </a:r>
          </a:p>
        </p:txBody>
      </p:sp>
      <p:sp>
        <p:nvSpPr>
          <p:cNvPr id="2" name="Rectangle 1"/>
          <p:cNvSpPr/>
          <p:nvPr/>
        </p:nvSpPr>
        <p:spPr>
          <a:xfrm>
            <a:off x="0" y="5996539"/>
            <a:ext cx="12192000" cy="8614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contenu 2"/>
          <p:cNvSpPr txBox="1">
            <a:spLocks/>
          </p:cNvSpPr>
          <p:nvPr/>
        </p:nvSpPr>
        <p:spPr>
          <a:xfrm>
            <a:off x="2163753" y="5746288"/>
            <a:ext cx="9819700" cy="63468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ista Slab OT Book" panose="0206050403020406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ista Slab OT Book" panose="0206050403020406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ista Slab OT Book" panose="0206050403020406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ista Slab OT Book" panose="0206050403020406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fr-FR" sz="1600" dirty="0">
                <a:latin typeface="Vista Slab OT Bold" panose="02060804030204060204" pitchFamily="18" charset="0"/>
              </a:rPr>
              <a:t>Nord (Bretagne-Pays de la Loire, Centre-Val de Loire, Grand Est, Hauts de France, Ile de France, Normandie)</a:t>
            </a:r>
            <a:r>
              <a:rPr lang="fr-FR" sz="1600" dirty="0"/>
              <a:t> :</a:t>
            </a:r>
          </a:p>
          <a:p>
            <a:pPr marL="0" indent="0">
              <a:lnSpc>
                <a:spcPct val="150000"/>
              </a:lnSpc>
              <a:spcBef>
                <a:spcPts val="0"/>
              </a:spcBef>
              <a:buNone/>
            </a:pPr>
            <a:r>
              <a:rPr lang="fr-FR" sz="1600" dirty="0"/>
              <a:t>Yann AUFFRAY – AD Mobilisation des Ressources – </a:t>
            </a:r>
            <a:r>
              <a:rPr lang="fr-FR" sz="1600" u="sng" dirty="0">
                <a:hlinkClick r:id="rId7"/>
              </a:rPr>
              <a:t>yann.auffray@eedf.fr</a:t>
            </a:r>
            <a:r>
              <a:rPr lang="fr-FR" sz="1600" dirty="0"/>
              <a:t> - 07 66 61 17 56 </a:t>
            </a:r>
          </a:p>
        </p:txBody>
      </p:sp>
    </p:spTree>
    <p:extLst>
      <p:ext uri="{BB962C8B-B14F-4D97-AF65-F5344CB8AC3E}">
        <p14:creationId xmlns:p14="http://schemas.microsoft.com/office/powerpoint/2010/main" val="1459331847"/>
      </p:ext>
    </p:extLst>
  </p:cSld>
  <p:clrMapOvr>
    <a:masterClrMapping/>
  </p:clrMapOvr>
</p:sld>
</file>

<file path=ppt/theme/theme1.xml><?xml version="1.0" encoding="utf-8"?>
<a:theme xmlns:a="http://schemas.openxmlformats.org/drawingml/2006/main" name="Thème Office">
  <a:themeElements>
    <a:clrScheme name="EEDF">
      <a:dk1>
        <a:sysClr val="windowText" lastClr="000000"/>
      </a:dk1>
      <a:lt1>
        <a:sysClr val="window" lastClr="FFFFFF"/>
      </a:lt1>
      <a:dk2>
        <a:srgbClr val="44546A"/>
      </a:dk2>
      <a:lt2>
        <a:srgbClr val="E7E6E6"/>
      </a:lt2>
      <a:accent1>
        <a:srgbClr val="14A0C8"/>
      </a:accent1>
      <a:accent2>
        <a:srgbClr val="F6A800"/>
      </a:accent2>
      <a:accent3>
        <a:srgbClr val="97BF0D"/>
      </a:accent3>
      <a:accent4>
        <a:srgbClr val="BD1220"/>
      </a:accent4>
      <a:accent5>
        <a:srgbClr val="00A89C"/>
      </a:accent5>
      <a:accent6>
        <a:srgbClr val="000000"/>
      </a:accent6>
      <a:hlink>
        <a:srgbClr val="97BF0D"/>
      </a:hlink>
      <a:folHlink>
        <a:srgbClr val="14A0C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EEDF" id="{42604689-E6C2-438D-BA47-1D04CE903DE9}" vid="{406687D5-8F7B-460C-894F-EB978EC86CD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c423e58-5b09-4c1a-8440-86da05a7eb22">
      <Terms xmlns="http://schemas.microsoft.com/office/infopath/2007/PartnerControls"/>
    </lcf76f155ced4ddcb4097134ff3c332f>
    <TaxCatchAll xmlns="189e5ead-0ed3-4213-9466-b73bffc5374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8BDFB058111884782247888051B0756" ma:contentTypeVersion="15" ma:contentTypeDescription="Crée un document." ma:contentTypeScope="" ma:versionID="73d5ff0eacefc8f4dd19dd150a4b40ed">
  <xsd:schema xmlns:xsd="http://www.w3.org/2001/XMLSchema" xmlns:xs="http://www.w3.org/2001/XMLSchema" xmlns:p="http://schemas.microsoft.com/office/2006/metadata/properties" xmlns:ns2="2c423e58-5b09-4c1a-8440-86da05a7eb22" xmlns:ns3="189e5ead-0ed3-4213-9466-b73bffc5374c" targetNamespace="http://schemas.microsoft.com/office/2006/metadata/properties" ma:root="true" ma:fieldsID="ac448866d45364251195302ee59f914e" ns2:_="" ns3:_="">
    <xsd:import namespace="2c423e58-5b09-4c1a-8440-86da05a7eb22"/>
    <xsd:import namespace="189e5ead-0ed3-4213-9466-b73bffc5374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DateTaken"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423e58-5b09-4c1a-8440-86da05a7eb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alises d’images" ma:readOnly="false" ma:fieldId="{5cf76f15-5ced-4ddc-b409-7134ff3c332f}" ma:taxonomyMulti="true" ma:sspId="aedfcfd1-765f-434b-a29f-cc2b337e4b6a"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9e5ead-0ed3-4213-9466-b73bffc5374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e92656f6-5474-41e6-8b53-f8be717b8555}" ma:internalName="TaxCatchAll" ma:showField="CatchAllData" ma:web="189e5ead-0ed3-4213-9466-b73bffc5374c">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DC6601-1404-488F-BB7C-A05893DAB92D}">
  <ds:schemaRefs>
    <ds:schemaRef ds:uri="http://schemas.microsoft.com/office/2006/metadata/properties"/>
    <ds:schemaRef ds:uri="http://schemas.microsoft.com/office/infopath/2007/PartnerControls"/>
    <ds:schemaRef ds:uri="2c423e58-5b09-4c1a-8440-86da05a7eb22"/>
    <ds:schemaRef ds:uri="189e5ead-0ed3-4213-9466-b73bffc5374c"/>
  </ds:schemaRefs>
</ds:datastoreItem>
</file>

<file path=customXml/itemProps2.xml><?xml version="1.0" encoding="utf-8"?>
<ds:datastoreItem xmlns:ds="http://schemas.openxmlformats.org/officeDocument/2006/customXml" ds:itemID="{28022967-175D-494A-86E7-CB6A492CB5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423e58-5b09-4c1a-8440-86da05a7eb22"/>
    <ds:schemaRef ds:uri="189e5ead-0ed3-4213-9466-b73bffc537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4432ED-E1D9-40B0-98A6-96E5F7361E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Template-EEDF-2</Template>
  <TotalTime>0</TotalTime>
  <Words>947</Words>
  <Application>Microsoft Office PowerPoint</Application>
  <PresentationFormat>Grand écran</PresentationFormat>
  <Paragraphs>101</Paragraphs>
  <Slides>11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DK Lemon Yellow Sun</vt:lpstr>
      <vt:lpstr>Vista Slab OT Bold</vt:lpstr>
      <vt:lpstr>Vista Slab OT Book</vt:lpstr>
      <vt:lpstr>Thème Office</vt:lpstr>
      <vt:lpstr>Demande de subvention FDVA          Tout ce qu’il faut savoir</vt:lpstr>
      <vt:lpstr>Il nous faut une structure … Le siret c’est quoi ?  </vt:lpstr>
      <vt:lpstr>Pourquoi avoir un siret ?</vt:lpstr>
      <vt:lpstr>Comment faire ? </vt:lpstr>
      <vt:lpstr>On a un siret … quel dispositif pour nous ? </vt:lpstr>
      <vt:lpstr>Focus FDVA 1 </vt:lpstr>
      <vt:lpstr>Focus FDVA 2 </vt:lpstr>
      <vt:lpstr>Où, quand, comment ? </vt:lpstr>
      <vt:lpstr>Pour vous aider</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Banque d’icones</dc:title>
  <dc:creator>EEDF - Lilian Surroca</dc:creator>
  <cp:lastModifiedBy>EEDF - Lilian Surroca</cp:lastModifiedBy>
  <cp:revision>91</cp:revision>
  <dcterms:created xsi:type="dcterms:W3CDTF">2021-09-10T09:36:17Z</dcterms:created>
  <dcterms:modified xsi:type="dcterms:W3CDTF">2024-10-16T14:15:59Z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0x01010058BDFB058111884782247888051B0756</vt:lpwstr>
  </property>
  <property fmtid="{D5CDD505-2E9C-101B-9397-08002B2CF9AE}" pid="3" name="MediaServiceImageTags">
    <vt:lpwstr/>
  </property>
</Properties>
</file>